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notesSlides/notesSlide12.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9.xml" ContentType="application/vnd.openxmlformats-officedocument.themeOverr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0.xml" ContentType="application/vnd.openxmlformats-officedocument.themeOverr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1.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2.xml" ContentType="application/vnd.openxmlformats-officedocument.themeOverr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13.xml" ContentType="application/vnd.openxmlformats-officedocument.themeOverr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14.xml" ContentType="application/vnd.openxmlformats-officedocument.themeOverride+xml"/>
  <Override PartName="/ppt/notesSlides/notesSlide18.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15.xml" ContentType="application/vnd.openxmlformats-officedocument.themeOverr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16.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4"/>
  </p:notesMasterIdLst>
  <p:handoutMasterIdLst>
    <p:handoutMasterId r:id="rId25"/>
  </p:handoutMasterIdLst>
  <p:sldIdLst>
    <p:sldId id="256" r:id="rId3"/>
    <p:sldId id="257"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Lst>
  <p:sldSz cx="10080625" cy="567055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eader" id="{0905D4B2-EEDE-47E7-80B4-6FB17ED55655}">
          <p14:sldIdLst>
            <p14:sldId id="256"/>
          </p14:sldIdLst>
        </p14:section>
        <p14:section name="Introduction" id="{34B8AF81-BAD9-4CFF-BA7D-4CBE5EDB3830}">
          <p14:sldIdLst>
            <p14:sldId id="257"/>
            <p14:sldId id="261"/>
            <p14:sldId id="262"/>
            <p14:sldId id="263"/>
          </p14:sldIdLst>
        </p14:section>
        <p14:section name="Motivation" id="{A3F63602-B249-410D-A64C-BC21C73F43B9}">
          <p14:sldIdLst>
            <p14:sldId id="264"/>
          </p14:sldIdLst>
        </p14:section>
        <p14:section name="Enhancer Promoter Interaction" id="{4234AB18-7F49-4338-BF74-C61F13185F17}">
          <p14:sldIdLst>
            <p14:sldId id="265"/>
            <p14:sldId id="266"/>
            <p14:sldId id="267"/>
            <p14:sldId id="268"/>
            <p14:sldId id="269"/>
            <p14:sldId id="270"/>
          </p14:sldIdLst>
        </p14:section>
        <p14:section name="Pseudouridine Modification" id="{6A6803C1-01AA-470B-B84D-8198C032AD6D}">
          <p14:sldIdLst>
            <p14:sldId id="271"/>
            <p14:sldId id="272"/>
            <p14:sldId id="273"/>
            <p14:sldId id="274"/>
            <p14:sldId id="275"/>
            <p14:sldId id="276"/>
          </p14:sldIdLst>
        </p14:section>
        <p14:section name="Conclusion" id="{02A57400-92C5-40DC-8203-9DA7FC0FF0DB}">
          <p14:sldIdLst>
            <p14:sldId id="277"/>
            <p14:sldId id="278"/>
            <p14:sldId id="2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F8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825" autoAdjust="0"/>
  </p:normalViewPr>
  <p:slideViewPr>
    <p:cSldViewPr snapToGrid="0">
      <p:cViewPr varScale="1">
        <p:scale>
          <a:sx n="97" d="100"/>
          <a:sy n="97" d="100"/>
        </p:scale>
        <p:origin x="96" y="17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D:\Google%20Drive\_Uni\4.%20Seminar%20Applied%20AI%20DFKI\Presentations\Perf%20Analysis.xlsx" TargetMode="Externa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oleObject" Target="file:///D:\Google%20Drive\_Uni\4.%20Seminar%20Applied%20AI%20DFKI\Presentations\Perf%20Analysis.xlsx" TargetMode="Externa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oleObject" Target="file:///D:\Google%20Drive\_Uni\4.%20Seminar%20Applied%20AI%20DFKI\Presentations\Perf%20Analysis.xlsx" TargetMode="Externa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oleObject" Target="file:///D:\Google%20Drive\_Uni\4.%20Seminar%20Applied%20AI%20DFKI\Presentations\Perf%20Analysis.xlsx" TargetMode="External"/></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oleObject" Target="file:///D:\Google%20Drive\_Uni\4.%20Seminar%20Applied%20AI%20DFKI\Presentations\Perf%20Analysis.xlsx" TargetMode="External"/></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oleObject" Target="file:///D:\Google%20Drive\_Uni\4.%20Seminar%20Applied%20AI%20DFKI\Presentations\Perf%20Analysis.xlsx" TargetMode="External"/></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15.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oleObject" Target="file:///D:\Google%20Drive\_Uni\4.%20Seminar%20Applied%20AI%20DFKI\Presentations\Perf%20Analysis.xlsx" TargetMode="External"/></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16.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oleObject" Target="file:///D:\Google%20Drive\_Uni\4.%20Seminar%20Applied%20AI%20DFKI\Presentations\Perf%20Analysis.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D:\Google%20Drive\_Uni\4.%20Seminar%20Applied%20AI%20DFKI\Presentations\Perf%20Analysis.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D:\Google%20Drive\_Uni\4.%20Seminar%20Applied%20AI%20DFKI\Presentations\Perf%20Analysis.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file:///D:\Google%20Drive\_Uni\4.%20Seminar%20Applied%20AI%20DFKI\Presentations\Perf%20Analysis.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file:///D:\Google%20Drive\_Uni\4.%20Seminar%20Applied%20AI%20DFKI\Presentations\Perf%20Analysis.xlsx"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file:///D:\Google%20Drive\_Uni\4.%20Seminar%20Applied%20AI%20DFKI\Presentations\Perf%20Analysis.xlsx" TargetMode="Externa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file:///D:\Google%20Drive\_Uni\4.%20Seminar%20Applied%20AI%20DFKI\Presentations\Perf%20Analysis.xlsx" TargetMode="Externa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file:///D:\Google%20Drive\_Uni\4.%20Seminar%20Applied%20AI%20DFKI\Presentations\Perf%20Analysis.xlsx" TargetMode="Externa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oleObject" Target="file:///D:\Google%20Drive\_Uni\4.%20Seminar%20Applied%20AI%20DFKI\Presentations\Perf%20Analysi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100" b="1" i="0" u="none" strike="noStrike" kern="1200" spc="0" baseline="0">
                <a:solidFill>
                  <a:srgbClr val="005F8C"/>
                </a:solidFill>
                <a:latin typeface="+mn-lt"/>
                <a:ea typeface="+mn-ea"/>
                <a:cs typeface="+mn-cs"/>
              </a:defRPr>
            </a:pPr>
            <a:r>
              <a:rPr lang="en-IN" sz="1100" b="1" dirty="0">
                <a:solidFill>
                  <a:srgbClr val="005F8C"/>
                </a:solidFill>
              </a:rPr>
              <a:t>GM12878</a:t>
            </a:r>
          </a:p>
        </c:rich>
      </c:tx>
      <c:overlay val="0"/>
      <c:spPr>
        <a:noFill/>
        <a:ln>
          <a:noFill/>
        </a:ln>
        <a:effectLst/>
      </c:spPr>
      <c:txPr>
        <a:bodyPr rot="0" spcFirstLastPara="1" vertOverflow="ellipsis" vert="horz" wrap="square" anchor="ctr" anchorCtr="1"/>
        <a:lstStyle/>
        <a:p>
          <a:pPr>
            <a:defRPr sz="1100" b="1" i="0" u="none" strike="noStrike" kern="1200" spc="0" baseline="0">
              <a:solidFill>
                <a:srgbClr val="005F8C"/>
              </a:solidFill>
              <a:latin typeface="+mn-lt"/>
              <a:ea typeface="+mn-ea"/>
              <a:cs typeface="+mn-cs"/>
            </a:defRPr>
          </a:pPr>
          <a:endParaRPr lang="en-US"/>
        </a:p>
      </c:txPr>
    </c:title>
    <c:autoTitleDeleted val="0"/>
    <c:plotArea>
      <c:layout/>
      <c:barChart>
        <c:barDir val="col"/>
        <c:grouping val="clustered"/>
        <c:varyColors val="0"/>
        <c:ser>
          <c:idx val="0"/>
          <c:order val="0"/>
          <c:tx>
            <c:strRef>
              <c:f>'EPI Global Charts'!$B$1</c:f>
              <c:strCache>
                <c:ptCount val="1"/>
                <c:pt idx="0">
                  <c:v>AuROC</c:v>
                </c:pt>
              </c:strCache>
            </c:strRef>
          </c:tx>
          <c:spPr>
            <a:solidFill>
              <a:schemeClr val="accent1"/>
            </a:solidFill>
            <a:ln>
              <a:noFill/>
            </a:ln>
            <a:effectLst/>
          </c:spPr>
          <c:invertIfNegative val="0"/>
          <c:cat>
            <c:strRef>
              <c:f>'EPI Global Charts'!$A$2:$A$8</c:f>
              <c:strCache>
                <c:ptCount val="7"/>
                <c:pt idx="0">
                  <c:v>EPnet</c:v>
                </c:pt>
                <c:pt idx="1">
                  <c:v>SEPT</c:v>
                </c:pt>
                <c:pt idx="2">
                  <c:v>EPIHC</c:v>
                </c:pt>
                <c:pt idx="3">
                  <c:v>EPIP</c:v>
                </c:pt>
                <c:pt idx="4">
                  <c:v>Zhuang et al.</c:v>
                </c:pt>
                <c:pt idx="5">
                  <c:v>EAGLE</c:v>
                </c:pt>
                <c:pt idx="6">
                  <c:v>SPEID</c:v>
                </c:pt>
              </c:strCache>
            </c:strRef>
          </c:cat>
          <c:val>
            <c:numRef>
              <c:f>'EPI Global Charts'!$B$2:$B$8</c:f>
              <c:numCache>
                <c:formatCode>General</c:formatCode>
                <c:ptCount val="7"/>
                <c:pt idx="0">
                  <c:v>0.94399999999999995</c:v>
                </c:pt>
                <c:pt idx="1">
                  <c:v>0.61</c:v>
                </c:pt>
                <c:pt idx="2">
                  <c:v>0.92500000000000004</c:v>
                </c:pt>
                <c:pt idx="3">
                  <c:v>0.90069999999999995</c:v>
                </c:pt>
                <c:pt idx="4">
                  <c:v>0.91</c:v>
                </c:pt>
                <c:pt idx="5">
                  <c:v>0.93269999999999997</c:v>
                </c:pt>
                <c:pt idx="6">
                  <c:v>0.99</c:v>
                </c:pt>
              </c:numCache>
            </c:numRef>
          </c:val>
          <c:extLst>
            <c:ext xmlns:c16="http://schemas.microsoft.com/office/drawing/2014/chart" uri="{C3380CC4-5D6E-409C-BE32-E72D297353CC}">
              <c16:uniqueId val="{00000000-77CD-4FB1-A723-A38BAE2CE373}"/>
            </c:ext>
          </c:extLst>
        </c:ser>
        <c:ser>
          <c:idx val="1"/>
          <c:order val="1"/>
          <c:tx>
            <c:strRef>
              <c:f>'EPI Global Charts'!$C$1</c:f>
              <c:strCache>
                <c:ptCount val="1"/>
                <c:pt idx="0">
                  <c:v>AuPR</c:v>
                </c:pt>
              </c:strCache>
            </c:strRef>
          </c:tx>
          <c:spPr>
            <a:solidFill>
              <a:schemeClr val="accent2"/>
            </a:solidFill>
            <a:ln>
              <a:noFill/>
            </a:ln>
            <a:effectLst/>
          </c:spPr>
          <c:invertIfNegative val="0"/>
          <c:cat>
            <c:strRef>
              <c:f>'EPI Global Charts'!$A$2:$A$8</c:f>
              <c:strCache>
                <c:ptCount val="7"/>
                <c:pt idx="0">
                  <c:v>EPnet</c:v>
                </c:pt>
                <c:pt idx="1">
                  <c:v>SEPT</c:v>
                </c:pt>
                <c:pt idx="2">
                  <c:v>EPIHC</c:v>
                </c:pt>
                <c:pt idx="3">
                  <c:v>EPIP</c:v>
                </c:pt>
                <c:pt idx="4">
                  <c:v>Zhuang et al.</c:v>
                </c:pt>
                <c:pt idx="5">
                  <c:v>EAGLE</c:v>
                </c:pt>
                <c:pt idx="6">
                  <c:v>SPEID</c:v>
                </c:pt>
              </c:strCache>
            </c:strRef>
          </c:cat>
          <c:val>
            <c:numRef>
              <c:f>'EPI Global Charts'!$C$2:$C$8</c:f>
              <c:numCache>
                <c:formatCode>General</c:formatCode>
                <c:ptCount val="7"/>
                <c:pt idx="0">
                  <c:v>0.79700000000000004</c:v>
                </c:pt>
                <c:pt idx="1">
                  <c:v>0.77</c:v>
                </c:pt>
                <c:pt idx="2">
                  <c:v>0.79</c:v>
                </c:pt>
                <c:pt idx="3">
                  <c:v>0.85019999999999996</c:v>
                </c:pt>
                <c:pt idx="4">
                  <c:v>0.64</c:v>
                </c:pt>
                <c:pt idx="5">
                  <c:v>0.72889999999999999</c:v>
                </c:pt>
                <c:pt idx="6">
                  <c:v>0.94</c:v>
                </c:pt>
              </c:numCache>
            </c:numRef>
          </c:val>
          <c:extLst>
            <c:ext xmlns:c16="http://schemas.microsoft.com/office/drawing/2014/chart" uri="{C3380CC4-5D6E-409C-BE32-E72D297353CC}">
              <c16:uniqueId val="{00000001-77CD-4FB1-A723-A38BAE2CE373}"/>
            </c:ext>
          </c:extLst>
        </c:ser>
        <c:dLbls>
          <c:showLegendKey val="0"/>
          <c:showVal val="0"/>
          <c:showCatName val="0"/>
          <c:showSerName val="0"/>
          <c:showPercent val="0"/>
          <c:showBubbleSize val="0"/>
        </c:dLbls>
        <c:gapWidth val="219"/>
        <c:overlap val="-27"/>
        <c:axId val="705334207"/>
        <c:axId val="705333375"/>
      </c:barChart>
      <c:catAx>
        <c:axId val="7053342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05333375"/>
        <c:crosses val="autoZero"/>
        <c:auto val="1"/>
        <c:lblAlgn val="ctr"/>
        <c:lblOffset val="100"/>
        <c:noMultiLvlLbl val="0"/>
      </c:catAx>
      <c:valAx>
        <c:axId val="7053333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0533420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100" b="1" i="0" u="none" strike="noStrike" kern="1200" spc="0" baseline="0">
                <a:solidFill>
                  <a:srgbClr val="005F8C"/>
                </a:solidFill>
                <a:latin typeface="+mn-lt"/>
                <a:ea typeface="+mn-ea"/>
                <a:cs typeface="+mn-cs"/>
              </a:defRPr>
            </a:pPr>
            <a:r>
              <a:rPr lang="en-IN" sz="1100" b="1">
                <a:solidFill>
                  <a:srgbClr val="005F8C"/>
                </a:solidFill>
              </a:rPr>
              <a:t>IMR90</a:t>
            </a:r>
          </a:p>
        </c:rich>
      </c:tx>
      <c:overlay val="0"/>
      <c:spPr>
        <a:noFill/>
        <a:ln>
          <a:noFill/>
        </a:ln>
        <a:effectLst/>
      </c:spPr>
      <c:txPr>
        <a:bodyPr rot="0" spcFirstLastPara="1" vertOverflow="ellipsis" vert="horz" wrap="square" anchor="ctr" anchorCtr="1"/>
        <a:lstStyle/>
        <a:p>
          <a:pPr>
            <a:defRPr sz="1100" b="1" i="0" u="none" strike="noStrike" kern="1200" spc="0" baseline="0">
              <a:solidFill>
                <a:srgbClr val="005F8C"/>
              </a:solidFill>
              <a:latin typeface="+mn-lt"/>
              <a:ea typeface="+mn-ea"/>
              <a:cs typeface="+mn-cs"/>
            </a:defRPr>
          </a:pPr>
          <a:endParaRPr lang="en-US"/>
        </a:p>
      </c:txPr>
    </c:title>
    <c:autoTitleDeleted val="0"/>
    <c:plotArea>
      <c:layout/>
      <c:barChart>
        <c:barDir val="col"/>
        <c:grouping val="clustered"/>
        <c:varyColors val="0"/>
        <c:ser>
          <c:idx val="0"/>
          <c:order val="0"/>
          <c:tx>
            <c:strRef>
              <c:f>'EPI Specific Charts'!$B$8</c:f>
              <c:strCache>
                <c:ptCount val="1"/>
                <c:pt idx="0">
                  <c:v>AuROC</c:v>
                </c:pt>
              </c:strCache>
            </c:strRef>
          </c:tx>
          <c:spPr>
            <a:solidFill>
              <a:schemeClr val="accent1"/>
            </a:solidFill>
            <a:ln>
              <a:noFill/>
            </a:ln>
            <a:effectLst/>
          </c:spPr>
          <c:invertIfNegative val="0"/>
          <c:cat>
            <c:strRef>
              <c:f>'EPI Specific Charts'!$A$9:$A$10</c:f>
              <c:strCache>
                <c:ptCount val="2"/>
                <c:pt idx="0">
                  <c:v>EPIP</c:v>
                </c:pt>
                <c:pt idx="1">
                  <c:v>Zhuang et al.</c:v>
                </c:pt>
              </c:strCache>
            </c:strRef>
          </c:cat>
          <c:val>
            <c:numRef>
              <c:f>'EPI Specific Charts'!$B$9:$B$10</c:f>
              <c:numCache>
                <c:formatCode>General</c:formatCode>
                <c:ptCount val="2"/>
                <c:pt idx="0">
                  <c:v>0.99790000000000001</c:v>
                </c:pt>
                <c:pt idx="1">
                  <c:v>0.98</c:v>
                </c:pt>
              </c:numCache>
            </c:numRef>
          </c:val>
          <c:extLst>
            <c:ext xmlns:c16="http://schemas.microsoft.com/office/drawing/2014/chart" uri="{C3380CC4-5D6E-409C-BE32-E72D297353CC}">
              <c16:uniqueId val="{00000000-B0FF-424E-95F2-E477229465DC}"/>
            </c:ext>
          </c:extLst>
        </c:ser>
        <c:ser>
          <c:idx val="1"/>
          <c:order val="1"/>
          <c:tx>
            <c:strRef>
              <c:f>'EPI Specific Charts'!$C$8</c:f>
              <c:strCache>
                <c:ptCount val="1"/>
                <c:pt idx="0">
                  <c:v>AuPR</c:v>
                </c:pt>
              </c:strCache>
            </c:strRef>
          </c:tx>
          <c:spPr>
            <a:solidFill>
              <a:schemeClr val="accent2"/>
            </a:solidFill>
            <a:ln>
              <a:noFill/>
            </a:ln>
            <a:effectLst/>
          </c:spPr>
          <c:invertIfNegative val="0"/>
          <c:cat>
            <c:strRef>
              <c:f>'EPI Specific Charts'!$A$9:$A$10</c:f>
              <c:strCache>
                <c:ptCount val="2"/>
                <c:pt idx="0">
                  <c:v>EPIP</c:v>
                </c:pt>
                <c:pt idx="1">
                  <c:v>Zhuang et al.</c:v>
                </c:pt>
              </c:strCache>
            </c:strRef>
          </c:cat>
          <c:val>
            <c:numRef>
              <c:f>'EPI Specific Charts'!$C$9:$C$10</c:f>
              <c:numCache>
                <c:formatCode>General</c:formatCode>
                <c:ptCount val="2"/>
                <c:pt idx="0">
                  <c:v>0.996</c:v>
                </c:pt>
                <c:pt idx="1">
                  <c:v>0.92</c:v>
                </c:pt>
              </c:numCache>
            </c:numRef>
          </c:val>
          <c:extLst>
            <c:ext xmlns:c16="http://schemas.microsoft.com/office/drawing/2014/chart" uri="{C3380CC4-5D6E-409C-BE32-E72D297353CC}">
              <c16:uniqueId val="{00000001-B0FF-424E-95F2-E477229465DC}"/>
            </c:ext>
          </c:extLst>
        </c:ser>
        <c:dLbls>
          <c:showLegendKey val="0"/>
          <c:showVal val="0"/>
          <c:showCatName val="0"/>
          <c:showSerName val="0"/>
          <c:showPercent val="0"/>
          <c:showBubbleSize val="0"/>
        </c:dLbls>
        <c:gapWidth val="219"/>
        <c:overlap val="-27"/>
        <c:axId val="262178559"/>
        <c:axId val="262179391"/>
      </c:barChart>
      <c:catAx>
        <c:axId val="26217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62179391"/>
        <c:crosses val="autoZero"/>
        <c:auto val="1"/>
        <c:lblAlgn val="ctr"/>
        <c:lblOffset val="100"/>
        <c:noMultiLvlLbl val="0"/>
      </c:catAx>
      <c:valAx>
        <c:axId val="26217939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6217855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100" b="1" i="0" u="none" strike="noStrike" kern="1200" spc="0" baseline="0">
                <a:solidFill>
                  <a:srgbClr val="005F8C"/>
                </a:solidFill>
                <a:latin typeface="+mn-lt"/>
                <a:ea typeface="+mn-ea"/>
                <a:cs typeface="+mn-cs"/>
              </a:defRPr>
            </a:pPr>
            <a:r>
              <a:rPr lang="en-IN" sz="1100" b="1">
                <a:solidFill>
                  <a:srgbClr val="005F8C"/>
                </a:solidFill>
              </a:rPr>
              <a:t>NHEK</a:t>
            </a:r>
          </a:p>
        </c:rich>
      </c:tx>
      <c:overlay val="0"/>
      <c:spPr>
        <a:noFill/>
        <a:ln>
          <a:noFill/>
        </a:ln>
        <a:effectLst/>
      </c:spPr>
      <c:txPr>
        <a:bodyPr rot="0" spcFirstLastPara="1" vertOverflow="ellipsis" vert="horz" wrap="square" anchor="ctr" anchorCtr="1"/>
        <a:lstStyle/>
        <a:p>
          <a:pPr>
            <a:defRPr sz="1100" b="1" i="0" u="none" strike="noStrike" kern="1200" spc="0" baseline="0">
              <a:solidFill>
                <a:srgbClr val="005F8C"/>
              </a:solidFill>
              <a:latin typeface="+mn-lt"/>
              <a:ea typeface="+mn-ea"/>
              <a:cs typeface="+mn-cs"/>
            </a:defRPr>
          </a:pPr>
          <a:endParaRPr lang="en-US"/>
        </a:p>
      </c:txPr>
    </c:title>
    <c:autoTitleDeleted val="0"/>
    <c:plotArea>
      <c:layout/>
      <c:barChart>
        <c:barDir val="col"/>
        <c:grouping val="clustered"/>
        <c:varyColors val="0"/>
        <c:ser>
          <c:idx val="0"/>
          <c:order val="0"/>
          <c:tx>
            <c:strRef>
              <c:f>'EPI Specific Charts'!$B$15</c:f>
              <c:strCache>
                <c:ptCount val="1"/>
                <c:pt idx="0">
                  <c:v>AuROC</c:v>
                </c:pt>
              </c:strCache>
            </c:strRef>
          </c:tx>
          <c:spPr>
            <a:solidFill>
              <a:schemeClr val="accent1"/>
            </a:solidFill>
            <a:ln>
              <a:noFill/>
            </a:ln>
            <a:effectLst/>
          </c:spPr>
          <c:invertIfNegative val="0"/>
          <c:cat>
            <c:strRef>
              <c:f>'EPI Specific Charts'!$A$16:$A$17</c:f>
              <c:strCache>
                <c:ptCount val="2"/>
                <c:pt idx="0">
                  <c:v>EPIP</c:v>
                </c:pt>
                <c:pt idx="1">
                  <c:v>Zhuang et al.</c:v>
                </c:pt>
              </c:strCache>
            </c:strRef>
          </c:cat>
          <c:val>
            <c:numRef>
              <c:f>'EPI Specific Charts'!$B$16:$B$17</c:f>
              <c:numCache>
                <c:formatCode>General</c:formatCode>
                <c:ptCount val="2"/>
                <c:pt idx="0">
                  <c:v>0.99419999999999997</c:v>
                </c:pt>
                <c:pt idx="1">
                  <c:v>0.99</c:v>
                </c:pt>
              </c:numCache>
            </c:numRef>
          </c:val>
          <c:extLst>
            <c:ext xmlns:c16="http://schemas.microsoft.com/office/drawing/2014/chart" uri="{C3380CC4-5D6E-409C-BE32-E72D297353CC}">
              <c16:uniqueId val="{00000000-BBA4-4ED2-8949-95663AF1F877}"/>
            </c:ext>
          </c:extLst>
        </c:ser>
        <c:ser>
          <c:idx val="1"/>
          <c:order val="1"/>
          <c:tx>
            <c:strRef>
              <c:f>'EPI Specific Charts'!$C$15</c:f>
              <c:strCache>
                <c:ptCount val="1"/>
                <c:pt idx="0">
                  <c:v>AuPR</c:v>
                </c:pt>
              </c:strCache>
            </c:strRef>
          </c:tx>
          <c:spPr>
            <a:solidFill>
              <a:schemeClr val="accent2"/>
            </a:solidFill>
            <a:ln>
              <a:noFill/>
            </a:ln>
            <a:effectLst/>
          </c:spPr>
          <c:invertIfNegative val="0"/>
          <c:cat>
            <c:strRef>
              <c:f>'EPI Specific Charts'!$A$16:$A$17</c:f>
              <c:strCache>
                <c:ptCount val="2"/>
                <c:pt idx="0">
                  <c:v>EPIP</c:v>
                </c:pt>
                <c:pt idx="1">
                  <c:v>Zhuang et al.</c:v>
                </c:pt>
              </c:strCache>
            </c:strRef>
          </c:cat>
          <c:val>
            <c:numRef>
              <c:f>'EPI Specific Charts'!$C$16:$C$17</c:f>
              <c:numCache>
                <c:formatCode>General</c:formatCode>
                <c:ptCount val="2"/>
                <c:pt idx="0">
                  <c:v>0.97909999999999997</c:v>
                </c:pt>
                <c:pt idx="1">
                  <c:v>0.96</c:v>
                </c:pt>
              </c:numCache>
            </c:numRef>
          </c:val>
          <c:extLst>
            <c:ext xmlns:c16="http://schemas.microsoft.com/office/drawing/2014/chart" uri="{C3380CC4-5D6E-409C-BE32-E72D297353CC}">
              <c16:uniqueId val="{00000001-BBA4-4ED2-8949-95663AF1F877}"/>
            </c:ext>
          </c:extLst>
        </c:ser>
        <c:dLbls>
          <c:showLegendKey val="0"/>
          <c:showVal val="0"/>
          <c:showCatName val="0"/>
          <c:showSerName val="0"/>
          <c:showPercent val="0"/>
          <c:showBubbleSize val="0"/>
        </c:dLbls>
        <c:gapWidth val="219"/>
        <c:overlap val="-27"/>
        <c:axId val="406685599"/>
        <c:axId val="768994239"/>
      </c:barChart>
      <c:catAx>
        <c:axId val="4066855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8994239"/>
        <c:crosses val="autoZero"/>
        <c:auto val="1"/>
        <c:lblAlgn val="ctr"/>
        <c:lblOffset val="100"/>
        <c:noMultiLvlLbl val="0"/>
      </c:catAx>
      <c:valAx>
        <c:axId val="76899423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66855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100" b="1" i="0" u="none" strike="noStrike" kern="1200" spc="0" baseline="0">
                <a:solidFill>
                  <a:srgbClr val="005F8C"/>
                </a:solidFill>
                <a:latin typeface="+mn-lt"/>
                <a:ea typeface="+mn-ea"/>
                <a:cs typeface="+mn-cs"/>
              </a:defRPr>
            </a:pPr>
            <a:r>
              <a:rPr lang="en-IN" sz="1100" b="1">
                <a:solidFill>
                  <a:srgbClr val="005F8C"/>
                </a:solidFill>
              </a:rPr>
              <a:t>H_990</a:t>
            </a:r>
          </a:p>
        </c:rich>
      </c:tx>
      <c:overlay val="0"/>
      <c:spPr>
        <a:noFill/>
        <a:ln>
          <a:noFill/>
        </a:ln>
        <a:effectLst/>
      </c:spPr>
      <c:txPr>
        <a:bodyPr rot="0" spcFirstLastPara="1" vertOverflow="ellipsis" vert="horz" wrap="square" anchor="ctr" anchorCtr="1"/>
        <a:lstStyle/>
        <a:p>
          <a:pPr>
            <a:defRPr sz="1100" b="1" i="0" u="none" strike="noStrike" kern="1200" spc="0" baseline="0">
              <a:solidFill>
                <a:srgbClr val="005F8C"/>
              </a:solidFill>
              <a:latin typeface="+mn-lt"/>
              <a:ea typeface="+mn-ea"/>
              <a:cs typeface="+mn-cs"/>
            </a:defRPr>
          </a:pPr>
          <a:endParaRPr lang="en-US"/>
        </a:p>
      </c:txPr>
    </c:title>
    <c:autoTitleDeleted val="0"/>
    <c:plotArea>
      <c:layout/>
      <c:barChart>
        <c:barDir val="col"/>
        <c:grouping val="clustered"/>
        <c:varyColors val="0"/>
        <c:ser>
          <c:idx val="0"/>
          <c:order val="0"/>
          <c:tx>
            <c:strRef>
              <c:f>'Psi-site Charts'!$B$1</c:f>
              <c:strCache>
                <c:ptCount val="1"/>
                <c:pt idx="0">
                  <c:v>ACC (%)</c:v>
                </c:pt>
              </c:strCache>
            </c:strRef>
          </c:tx>
          <c:spPr>
            <a:solidFill>
              <a:schemeClr val="accent1"/>
            </a:solidFill>
            <a:ln>
              <a:noFill/>
            </a:ln>
            <a:effectLst/>
          </c:spPr>
          <c:invertIfNegative val="0"/>
          <c:cat>
            <c:strRef>
              <c:f>'Psi-site Charts'!$A$2:$A$7</c:f>
              <c:strCache>
                <c:ptCount val="6"/>
                <c:pt idx="0">
                  <c:v>Merged-seq</c:v>
                </c:pt>
                <c:pt idx="1">
                  <c:v>RF-PseU</c:v>
                </c:pt>
                <c:pt idx="2">
                  <c:v>iPseU‑Layer</c:v>
                </c:pt>
                <c:pt idx="3">
                  <c:v>iPseU-CNN</c:v>
                </c:pt>
                <c:pt idx="4">
                  <c:v>XG‑PseU</c:v>
                </c:pt>
                <c:pt idx="5">
                  <c:v>iPseU-NCP</c:v>
                </c:pt>
              </c:strCache>
            </c:strRef>
          </c:cat>
          <c:val>
            <c:numRef>
              <c:f>'Psi-site Charts'!$B$2:$B$7</c:f>
              <c:numCache>
                <c:formatCode>General</c:formatCode>
                <c:ptCount val="6"/>
                <c:pt idx="0">
                  <c:v>78.83</c:v>
                </c:pt>
                <c:pt idx="1">
                  <c:v>64.3</c:v>
                </c:pt>
                <c:pt idx="2">
                  <c:v>79.7</c:v>
                </c:pt>
                <c:pt idx="3">
                  <c:v>66.680000000000007</c:v>
                </c:pt>
                <c:pt idx="4">
                  <c:v>66.05</c:v>
                </c:pt>
                <c:pt idx="5">
                  <c:v>62.92</c:v>
                </c:pt>
              </c:numCache>
            </c:numRef>
          </c:val>
          <c:extLst>
            <c:ext xmlns:c16="http://schemas.microsoft.com/office/drawing/2014/chart" uri="{C3380CC4-5D6E-409C-BE32-E72D297353CC}">
              <c16:uniqueId val="{00000000-0DE0-454C-9A0F-1595405C7E66}"/>
            </c:ext>
          </c:extLst>
        </c:ser>
        <c:ser>
          <c:idx val="1"/>
          <c:order val="1"/>
          <c:tx>
            <c:strRef>
              <c:f>'Psi-site Charts'!$C$1</c:f>
              <c:strCache>
                <c:ptCount val="1"/>
                <c:pt idx="0">
                  <c:v>Sn. (%)</c:v>
                </c:pt>
              </c:strCache>
            </c:strRef>
          </c:tx>
          <c:spPr>
            <a:solidFill>
              <a:schemeClr val="accent2"/>
            </a:solidFill>
            <a:ln>
              <a:noFill/>
            </a:ln>
            <a:effectLst/>
          </c:spPr>
          <c:invertIfNegative val="0"/>
          <c:cat>
            <c:strRef>
              <c:f>'Psi-site Charts'!$A$2:$A$7</c:f>
              <c:strCache>
                <c:ptCount val="6"/>
                <c:pt idx="0">
                  <c:v>Merged-seq</c:v>
                </c:pt>
                <c:pt idx="1">
                  <c:v>RF-PseU</c:v>
                </c:pt>
                <c:pt idx="2">
                  <c:v>iPseU‑Layer</c:v>
                </c:pt>
                <c:pt idx="3">
                  <c:v>iPseU-CNN</c:v>
                </c:pt>
                <c:pt idx="4">
                  <c:v>XG‑PseU</c:v>
                </c:pt>
                <c:pt idx="5">
                  <c:v>iPseU-NCP</c:v>
                </c:pt>
              </c:strCache>
            </c:strRef>
          </c:cat>
          <c:val>
            <c:numRef>
              <c:f>'Psi-site Charts'!$C$2:$C$7</c:f>
              <c:numCache>
                <c:formatCode>General</c:formatCode>
                <c:ptCount val="6"/>
                <c:pt idx="0">
                  <c:v>85.61</c:v>
                </c:pt>
                <c:pt idx="1">
                  <c:v>66.099999999999994</c:v>
                </c:pt>
                <c:pt idx="2">
                  <c:v>71.180000000000007</c:v>
                </c:pt>
                <c:pt idx="3">
                  <c:v>65</c:v>
                </c:pt>
                <c:pt idx="4">
                  <c:v>63.45</c:v>
                </c:pt>
                <c:pt idx="5">
                  <c:v>58.79</c:v>
                </c:pt>
              </c:numCache>
            </c:numRef>
          </c:val>
          <c:extLst>
            <c:ext xmlns:c16="http://schemas.microsoft.com/office/drawing/2014/chart" uri="{C3380CC4-5D6E-409C-BE32-E72D297353CC}">
              <c16:uniqueId val="{00000001-0DE0-454C-9A0F-1595405C7E66}"/>
            </c:ext>
          </c:extLst>
        </c:ser>
        <c:ser>
          <c:idx val="2"/>
          <c:order val="2"/>
          <c:tx>
            <c:strRef>
              <c:f>'Psi-site Charts'!$D$1</c:f>
              <c:strCache>
                <c:ptCount val="1"/>
                <c:pt idx="0">
                  <c:v>Sp. (%)</c:v>
                </c:pt>
              </c:strCache>
            </c:strRef>
          </c:tx>
          <c:spPr>
            <a:solidFill>
              <a:schemeClr val="accent3"/>
            </a:solidFill>
            <a:ln>
              <a:noFill/>
            </a:ln>
            <a:effectLst/>
          </c:spPr>
          <c:invertIfNegative val="0"/>
          <c:cat>
            <c:strRef>
              <c:f>'Psi-site Charts'!$A$2:$A$7</c:f>
              <c:strCache>
                <c:ptCount val="6"/>
                <c:pt idx="0">
                  <c:v>Merged-seq</c:v>
                </c:pt>
                <c:pt idx="1">
                  <c:v>RF-PseU</c:v>
                </c:pt>
                <c:pt idx="2">
                  <c:v>iPseU‑Layer</c:v>
                </c:pt>
                <c:pt idx="3">
                  <c:v>iPseU-CNN</c:v>
                </c:pt>
                <c:pt idx="4">
                  <c:v>XG‑PseU</c:v>
                </c:pt>
                <c:pt idx="5">
                  <c:v>iPseU-NCP</c:v>
                </c:pt>
              </c:strCache>
            </c:strRef>
          </c:cat>
          <c:val>
            <c:numRef>
              <c:f>'Psi-site Charts'!$D$2:$D$7</c:f>
              <c:numCache>
                <c:formatCode>General</c:formatCode>
                <c:ptCount val="6"/>
                <c:pt idx="0">
                  <c:v>72.069999999999993</c:v>
                </c:pt>
                <c:pt idx="1">
                  <c:v>62.6</c:v>
                </c:pt>
                <c:pt idx="2">
                  <c:v>88.22</c:v>
                </c:pt>
                <c:pt idx="3">
                  <c:v>68.78</c:v>
                </c:pt>
                <c:pt idx="4">
                  <c:v>68.650000000000006</c:v>
                </c:pt>
                <c:pt idx="5">
                  <c:v>65.05</c:v>
                </c:pt>
              </c:numCache>
            </c:numRef>
          </c:val>
          <c:extLst>
            <c:ext xmlns:c16="http://schemas.microsoft.com/office/drawing/2014/chart" uri="{C3380CC4-5D6E-409C-BE32-E72D297353CC}">
              <c16:uniqueId val="{00000002-0DE0-454C-9A0F-1595405C7E66}"/>
            </c:ext>
          </c:extLst>
        </c:ser>
        <c:ser>
          <c:idx val="3"/>
          <c:order val="3"/>
          <c:tx>
            <c:strRef>
              <c:f>'Psi-site Charts'!$E$1</c:f>
              <c:strCache>
                <c:ptCount val="1"/>
                <c:pt idx="0">
                  <c:v>MCC</c:v>
                </c:pt>
              </c:strCache>
            </c:strRef>
          </c:tx>
          <c:spPr>
            <a:solidFill>
              <a:schemeClr val="accent4"/>
            </a:solidFill>
            <a:ln>
              <a:noFill/>
            </a:ln>
            <a:effectLst/>
          </c:spPr>
          <c:invertIfNegative val="0"/>
          <c:cat>
            <c:strRef>
              <c:f>'Psi-site Charts'!$A$2:$A$7</c:f>
              <c:strCache>
                <c:ptCount val="6"/>
                <c:pt idx="0">
                  <c:v>Merged-seq</c:v>
                </c:pt>
                <c:pt idx="1">
                  <c:v>RF-PseU</c:v>
                </c:pt>
                <c:pt idx="2">
                  <c:v>iPseU‑Layer</c:v>
                </c:pt>
                <c:pt idx="3">
                  <c:v>iPseU-CNN</c:v>
                </c:pt>
                <c:pt idx="4">
                  <c:v>XG‑PseU</c:v>
                </c:pt>
                <c:pt idx="5">
                  <c:v>iPseU-NCP</c:v>
                </c:pt>
              </c:strCache>
            </c:strRef>
          </c:cat>
          <c:val>
            <c:numRef>
              <c:f>'Psi-site Charts'!$E$2:$E$7</c:f>
              <c:numCache>
                <c:formatCode>General</c:formatCode>
                <c:ptCount val="6"/>
                <c:pt idx="0">
                  <c:v>59</c:v>
                </c:pt>
                <c:pt idx="1">
                  <c:v>28.999999999999996</c:v>
                </c:pt>
                <c:pt idx="2">
                  <c:v>60</c:v>
                </c:pt>
                <c:pt idx="3">
                  <c:v>34</c:v>
                </c:pt>
                <c:pt idx="4">
                  <c:v>32</c:v>
                </c:pt>
                <c:pt idx="5">
                  <c:v>24</c:v>
                </c:pt>
              </c:numCache>
            </c:numRef>
          </c:val>
          <c:extLst>
            <c:ext xmlns:c16="http://schemas.microsoft.com/office/drawing/2014/chart" uri="{C3380CC4-5D6E-409C-BE32-E72D297353CC}">
              <c16:uniqueId val="{00000003-0DE0-454C-9A0F-1595405C7E66}"/>
            </c:ext>
          </c:extLst>
        </c:ser>
        <c:dLbls>
          <c:showLegendKey val="0"/>
          <c:showVal val="0"/>
          <c:showCatName val="0"/>
          <c:showSerName val="0"/>
          <c:showPercent val="0"/>
          <c:showBubbleSize val="0"/>
        </c:dLbls>
        <c:gapWidth val="219"/>
        <c:overlap val="-27"/>
        <c:axId val="262812751"/>
        <c:axId val="262809839"/>
      </c:barChart>
      <c:catAx>
        <c:axId val="2628127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62809839"/>
        <c:crosses val="autoZero"/>
        <c:auto val="1"/>
        <c:lblAlgn val="ctr"/>
        <c:lblOffset val="100"/>
        <c:noMultiLvlLbl val="0"/>
      </c:catAx>
      <c:valAx>
        <c:axId val="26280983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628127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100" b="1" i="0" u="none" strike="noStrike" kern="1200" spc="0" baseline="0">
                <a:solidFill>
                  <a:srgbClr val="005F8C"/>
                </a:solidFill>
                <a:latin typeface="+mn-lt"/>
                <a:ea typeface="+mn-ea"/>
                <a:cs typeface="+mn-cs"/>
              </a:defRPr>
            </a:pPr>
            <a:r>
              <a:rPr lang="en-IN" sz="1100" b="1" dirty="0">
                <a:solidFill>
                  <a:srgbClr val="005F8C"/>
                </a:solidFill>
              </a:rPr>
              <a:t>S_628</a:t>
            </a:r>
          </a:p>
        </c:rich>
      </c:tx>
      <c:overlay val="0"/>
      <c:spPr>
        <a:noFill/>
        <a:ln>
          <a:noFill/>
        </a:ln>
        <a:effectLst/>
      </c:spPr>
      <c:txPr>
        <a:bodyPr rot="0" spcFirstLastPara="1" vertOverflow="ellipsis" vert="horz" wrap="square" anchor="ctr" anchorCtr="1"/>
        <a:lstStyle/>
        <a:p>
          <a:pPr>
            <a:defRPr sz="1100" b="1" i="0" u="none" strike="noStrike" kern="1200" spc="0" baseline="0">
              <a:solidFill>
                <a:srgbClr val="005F8C"/>
              </a:solidFill>
              <a:latin typeface="+mn-lt"/>
              <a:ea typeface="+mn-ea"/>
              <a:cs typeface="+mn-cs"/>
            </a:defRPr>
          </a:pPr>
          <a:endParaRPr lang="en-US"/>
        </a:p>
      </c:txPr>
    </c:title>
    <c:autoTitleDeleted val="0"/>
    <c:plotArea>
      <c:layout/>
      <c:barChart>
        <c:barDir val="col"/>
        <c:grouping val="clustered"/>
        <c:varyColors val="0"/>
        <c:ser>
          <c:idx val="0"/>
          <c:order val="0"/>
          <c:tx>
            <c:strRef>
              <c:f>'Psi-site Charts'!$B$8</c:f>
              <c:strCache>
                <c:ptCount val="1"/>
                <c:pt idx="0">
                  <c:v>ACC (%)</c:v>
                </c:pt>
              </c:strCache>
            </c:strRef>
          </c:tx>
          <c:spPr>
            <a:solidFill>
              <a:schemeClr val="accent1"/>
            </a:solidFill>
            <a:ln>
              <a:noFill/>
            </a:ln>
            <a:effectLst/>
          </c:spPr>
          <c:invertIfNegative val="0"/>
          <c:cat>
            <c:strRef>
              <c:f>'Psi-site Charts'!$A$9:$A$14</c:f>
              <c:strCache>
                <c:ptCount val="6"/>
                <c:pt idx="0">
                  <c:v>Merged-seq</c:v>
                </c:pt>
                <c:pt idx="1">
                  <c:v>RF-PseU</c:v>
                </c:pt>
                <c:pt idx="2">
                  <c:v>iPseU‑Layer</c:v>
                </c:pt>
                <c:pt idx="3">
                  <c:v>iPseU-CNN</c:v>
                </c:pt>
                <c:pt idx="4">
                  <c:v>XG‑PseU</c:v>
                </c:pt>
                <c:pt idx="5">
                  <c:v>iPseU-NCP</c:v>
                </c:pt>
              </c:strCache>
            </c:strRef>
          </c:cat>
          <c:val>
            <c:numRef>
              <c:f>'Psi-site Charts'!$B$9:$B$14</c:f>
              <c:numCache>
                <c:formatCode>General</c:formatCode>
                <c:ptCount val="6"/>
                <c:pt idx="0">
                  <c:v>85.85</c:v>
                </c:pt>
                <c:pt idx="1">
                  <c:v>74.8</c:v>
                </c:pt>
                <c:pt idx="2">
                  <c:v>89.34</c:v>
                </c:pt>
                <c:pt idx="3">
                  <c:v>68.150000000000006</c:v>
                </c:pt>
                <c:pt idx="4">
                  <c:v>71.099999999999994</c:v>
                </c:pt>
                <c:pt idx="5">
                  <c:v>69.59</c:v>
                </c:pt>
              </c:numCache>
            </c:numRef>
          </c:val>
          <c:extLst>
            <c:ext xmlns:c16="http://schemas.microsoft.com/office/drawing/2014/chart" uri="{C3380CC4-5D6E-409C-BE32-E72D297353CC}">
              <c16:uniqueId val="{00000000-14B5-4FE6-B2A4-CBD8CCD55CD7}"/>
            </c:ext>
          </c:extLst>
        </c:ser>
        <c:ser>
          <c:idx val="1"/>
          <c:order val="1"/>
          <c:tx>
            <c:strRef>
              <c:f>'Psi-site Charts'!$C$8</c:f>
              <c:strCache>
                <c:ptCount val="1"/>
                <c:pt idx="0">
                  <c:v>Sn. (%)</c:v>
                </c:pt>
              </c:strCache>
            </c:strRef>
          </c:tx>
          <c:spPr>
            <a:solidFill>
              <a:schemeClr val="accent2"/>
            </a:solidFill>
            <a:ln>
              <a:noFill/>
            </a:ln>
            <a:effectLst/>
          </c:spPr>
          <c:invertIfNegative val="0"/>
          <c:cat>
            <c:strRef>
              <c:f>'Psi-site Charts'!$A$9:$A$14</c:f>
              <c:strCache>
                <c:ptCount val="6"/>
                <c:pt idx="0">
                  <c:v>Merged-seq</c:v>
                </c:pt>
                <c:pt idx="1">
                  <c:v>RF-PseU</c:v>
                </c:pt>
                <c:pt idx="2">
                  <c:v>iPseU‑Layer</c:v>
                </c:pt>
                <c:pt idx="3">
                  <c:v>iPseU-CNN</c:v>
                </c:pt>
                <c:pt idx="4">
                  <c:v>XG‑PseU</c:v>
                </c:pt>
                <c:pt idx="5">
                  <c:v>iPseU-NCP</c:v>
                </c:pt>
              </c:strCache>
            </c:strRef>
          </c:cat>
          <c:val>
            <c:numRef>
              <c:f>'Psi-site Charts'!$C$9:$C$14</c:f>
              <c:numCache>
                <c:formatCode>General</c:formatCode>
                <c:ptCount val="6"/>
                <c:pt idx="0">
                  <c:v>88.29</c:v>
                </c:pt>
                <c:pt idx="1">
                  <c:v>77.2</c:v>
                </c:pt>
                <c:pt idx="2">
                  <c:v>84.68</c:v>
                </c:pt>
                <c:pt idx="3">
                  <c:v>66.36</c:v>
                </c:pt>
                <c:pt idx="4">
                  <c:v>65.92</c:v>
                </c:pt>
                <c:pt idx="5">
                  <c:v>77.069999999999993</c:v>
                </c:pt>
              </c:numCache>
            </c:numRef>
          </c:val>
          <c:extLst>
            <c:ext xmlns:c16="http://schemas.microsoft.com/office/drawing/2014/chart" uri="{C3380CC4-5D6E-409C-BE32-E72D297353CC}">
              <c16:uniqueId val="{00000001-14B5-4FE6-B2A4-CBD8CCD55CD7}"/>
            </c:ext>
          </c:extLst>
        </c:ser>
        <c:ser>
          <c:idx val="2"/>
          <c:order val="2"/>
          <c:tx>
            <c:strRef>
              <c:f>'Psi-site Charts'!$D$8</c:f>
              <c:strCache>
                <c:ptCount val="1"/>
                <c:pt idx="0">
                  <c:v>Sp. (%)</c:v>
                </c:pt>
              </c:strCache>
            </c:strRef>
          </c:tx>
          <c:spPr>
            <a:solidFill>
              <a:schemeClr val="accent3"/>
            </a:solidFill>
            <a:ln>
              <a:noFill/>
            </a:ln>
            <a:effectLst/>
          </c:spPr>
          <c:invertIfNegative val="0"/>
          <c:cat>
            <c:strRef>
              <c:f>'Psi-site Charts'!$A$9:$A$14</c:f>
              <c:strCache>
                <c:ptCount val="6"/>
                <c:pt idx="0">
                  <c:v>Merged-seq</c:v>
                </c:pt>
                <c:pt idx="1">
                  <c:v>RF-PseU</c:v>
                </c:pt>
                <c:pt idx="2">
                  <c:v>iPseU‑Layer</c:v>
                </c:pt>
                <c:pt idx="3">
                  <c:v>iPseU-CNN</c:v>
                </c:pt>
                <c:pt idx="4">
                  <c:v>XG‑PseU</c:v>
                </c:pt>
                <c:pt idx="5">
                  <c:v>iPseU-NCP</c:v>
                </c:pt>
              </c:strCache>
            </c:strRef>
          </c:cat>
          <c:val>
            <c:numRef>
              <c:f>'Psi-site Charts'!$D$9:$D$14</c:f>
              <c:numCache>
                <c:formatCode>General</c:formatCode>
                <c:ptCount val="6"/>
                <c:pt idx="0">
                  <c:v>83.37</c:v>
                </c:pt>
                <c:pt idx="1">
                  <c:v>72.400000000000006</c:v>
                </c:pt>
                <c:pt idx="2">
                  <c:v>93.76</c:v>
                </c:pt>
                <c:pt idx="3">
                  <c:v>70.45</c:v>
                </c:pt>
                <c:pt idx="4">
                  <c:v>76.3</c:v>
                </c:pt>
                <c:pt idx="5">
                  <c:v>62.1</c:v>
                </c:pt>
              </c:numCache>
            </c:numRef>
          </c:val>
          <c:extLst>
            <c:ext xmlns:c16="http://schemas.microsoft.com/office/drawing/2014/chart" uri="{C3380CC4-5D6E-409C-BE32-E72D297353CC}">
              <c16:uniqueId val="{00000002-14B5-4FE6-B2A4-CBD8CCD55CD7}"/>
            </c:ext>
          </c:extLst>
        </c:ser>
        <c:ser>
          <c:idx val="3"/>
          <c:order val="3"/>
          <c:tx>
            <c:strRef>
              <c:f>'Psi-site Charts'!$E$8</c:f>
              <c:strCache>
                <c:ptCount val="1"/>
                <c:pt idx="0">
                  <c:v>MCC</c:v>
                </c:pt>
              </c:strCache>
            </c:strRef>
          </c:tx>
          <c:spPr>
            <a:solidFill>
              <a:schemeClr val="accent4"/>
            </a:solidFill>
            <a:ln>
              <a:noFill/>
            </a:ln>
            <a:effectLst/>
          </c:spPr>
          <c:invertIfNegative val="0"/>
          <c:cat>
            <c:strRef>
              <c:f>'Psi-site Charts'!$A$9:$A$14</c:f>
              <c:strCache>
                <c:ptCount val="6"/>
                <c:pt idx="0">
                  <c:v>Merged-seq</c:v>
                </c:pt>
                <c:pt idx="1">
                  <c:v>RF-PseU</c:v>
                </c:pt>
                <c:pt idx="2">
                  <c:v>iPseU‑Layer</c:v>
                </c:pt>
                <c:pt idx="3">
                  <c:v>iPseU-CNN</c:v>
                </c:pt>
                <c:pt idx="4">
                  <c:v>XG‑PseU</c:v>
                </c:pt>
                <c:pt idx="5">
                  <c:v>iPseU-NCP</c:v>
                </c:pt>
              </c:strCache>
            </c:strRef>
          </c:cat>
          <c:val>
            <c:numRef>
              <c:f>'Psi-site Charts'!$E$9:$E$14</c:f>
              <c:numCache>
                <c:formatCode>General</c:formatCode>
                <c:ptCount val="6"/>
                <c:pt idx="0">
                  <c:v>72</c:v>
                </c:pt>
                <c:pt idx="1">
                  <c:v>50</c:v>
                </c:pt>
                <c:pt idx="2">
                  <c:v>79</c:v>
                </c:pt>
                <c:pt idx="3">
                  <c:v>37</c:v>
                </c:pt>
                <c:pt idx="4">
                  <c:v>43</c:v>
                </c:pt>
                <c:pt idx="5">
                  <c:v>40</c:v>
                </c:pt>
              </c:numCache>
            </c:numRef>
          </c:val>
          <c:extLst>
            <c:ext xmlns:c16="http://schemas.microsoft.com/office/drawing/2014/chart" uri="{C3380CC4-5D6E-409C-BE32-E72D297353CC}">
              <c16:uniqueId val="{00000003-14B5-4FE6-B2A4-CBD8CCD55CD7}"/>
            </c:ext>
          </c:extLst>
        </c:ser>
        <c:dLbls>
          <c:showLegendKey val="0"/>
          <c:showVal val="0"/>
          <c:showCatName val="0"/>
          <c:showSerName val="0"/>
          <c:showPercent val="0"/>
          <c:showBubbleSize val="0"/>
        </c:dLbls>
        <c:gapWidth val="219"/>
        <c:overlap val="-27"/>
        <c:axId val="698832559"/>
        <c:axId val="698832975"/>
      </c:barChart>
      <c:catAx>
        <c:axId val="698832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98832975"/>
        <c:crosses val="autoZero"/>
        <c:auto val="1"/>
        <c:lblAlgn val="ctr"/>
        <c:lblOffset val="100"/>
        <c:noMultiLvlLbl val="0"/>
      </c:catAx>
      <c:valAx>
        <c:axId val="6988329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9883255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100" b="1" i="0" u="none" strike="noStrike" kern="1200" spc="0" baseline="0">
                <a:solidFill>
                  <a:srgbClr val="005F8C"/>
                </a:solidFill>
                <a:latin typeface="+mn-lt"/>
                <a:ea typeface="+mn-ea"/>
                <a:cs typeface="+mn-cs"/>
              </a:defRPr>
            </a:pPr>
            <a:r>
              <a:rPr lang="en-IN" sz="1100" b="1">
                <a:solidFill>
                  <a:srgbClr val="005F8C"/>
                </a:solidFill>
              </a:rPr>
              <a:t>M_944</a:t>
            </a:r>
          </a:p>
        </c:rich>
      </c:tx>
      <c:overlay val="0"/>
      <c:spPr>
        <a:noFill/>
        <a:ln>
          <a:noFill/>
        </a:ln>
        <a:effectLst/>
      </c:spPr>
      <c:txPr>
        <a:bodyPr rot="0" spcFirstLastPara="1" vertOverflow="ellipsis" vert="horz" wrap="square" anchor="ctr" anchorCtr="1"/>
        <a:lstStyle/>
        <a:p>
          <a:pPr>
            <a:defRPr sz="1100" b="1" i="0" u="none" strike="noStrike" kern="1200" spc="0" baseline="0">
              <a:solidFill>
                <a:srgbClr val="005F8C"/>
              </a:solidFill>
              <a:latin typeface="+mn-lt"/>
              <a:ea typeface="+mn-ea"/>
              <a:cs typeface="+mn-cs"/>
            </a:defRPr>
          </a:pPr>
          <a:endParaRPr lang="en-US"/>
        </a:p>
      </c:txPr>
    </c:title>
    <c:autoTitleDeleted val="0"/>
    <c:plotArea>
      <c:layout/>
      <c:barChart>
        <c:barDir val="col"/>
        <c:grouping val="clustered"/>
        <c:varyColors val="0"/>
        <c:ser>
          <c:idx val="0"/>
          <c:order val="0"/>
          <c:tx>
            <c:strRef>
              <c:f>'Psi-site Charts'!$B$15</c:f>
              <c:strCache>
                <c:ptCount val="1"/>
                <c:pt idx="0">
                  <c:v>ACC (%)</c:v>
                </c:pt>
              </c:strCache>
            </c:strRef>
          </c:tx>
          <c:spPr>
            <a:solidFill>
              <a:schemeClr val="accent1"/>
            </a:solidFill>
            <a:ln>
              <a:noFill/>
            </a:ln>
            <a:effectLst/>
          </c:spPr>
          <c:invertIfNegative val="0"/>
          <c:cat>
            <c:strRef>
              <c:f>'Psi-site Charts'!$A$16:$A$21</c:f>
              <c:strCache>
                <c:ptCount val="6"/>
                <c:pt idx="0">
                  <c:v>Merged-seq</c:v>
                </c:pt>
                <c:pt idx="1">
                  <c:v>RF-PseU</c:v>
                </c:pt>
                <c:pt idx="2">
                  <c:v>iPseU‑Layer</c:v>
                </c:pt>
                <c:pt idx="3">
                  <c:v>iPseU-CNN</c:v>
                </c:pt>
                <c:pt idx="4">
                  <c:v>XG‑PseU</c:v>
                </c:pt>
                <c:pt idx="5">
                  <c:v>iPseU-NCP</c:v>
                </c:pt>
              </c:strCache>
            </c:strRef>
          </c:cat>
          <c:val>
            <c:numRef>
              <c:f>'Psi-site Charts'!$B$16:$B$21</c:f>
              <c:numCache>
                <c:formatCode>General</c:formatCode>
                <c:ptCount val="6"/>
                <c:pt idx="0">
                  <c:v>77.23</c:v>
                </c:pt>
                <c:pt idx="1">
                  <c:v>74.8</c:v>
                </c:pt>
                <c:pt idx="2">
                  <c:v>80.08</c:v>
                </c:pt>
                <c:pt idx="3">
                  <c:v>71.81</c:v>
                </c:pt>
                <c:pt idx="4">
                  <c:v>73.42</c:v>
                </c:pt>
                <c:pt idx="5">
                  <c:v>71.819999999999993</c:v>
                </c:pt>
              </c:numCache>
            </c:numRef>
          </c:val>
          <c:extLst>
            <c:ext xmlns:c16="http://schemas.microsoft.com/office/drawing/2014/chart" uri="{C3380CC4-5D6E-409C-BE32-E72D297353CC}">
              <c16:uniqueId val="{00000000-DC1C-4065-A818-B14779870AF3}"/>
            </c:ext>
          </c:extLst>
        </c:ser>
        <c:ser>
          <c:idx val="1"/>
          <c:order val="1"/>
          <c:tx>
            <c:strRef>
              <c:f>'Psi-site Charts'!$C$15</c:f>
              <c:strCache>
                <c:ptCount val="1"/>
                <c:pt idx="0">
                  <c:v>Sn. (%)</c:v>
                </c:pt>
              </c:strCache>
            </c:strRef>
          </c:tx>
          <c:spPr>
            <a:solidFill>
              <a:schemeClr val="accent2"/>
            </a:solidFill>
            <a:ln>
              <a:noFill/>
            </a:ln>
            <a:effectLst/>
          </c:spPr>
          <c:invertIfNegative val="0"/>
          <c:cat>
            <c:strRef>
              <c:f>'Psi-site Charts'!$A$16:$A$21</c:f>
              <c:strCache>
                <c:ptCount val="6"/>
                <c:pt idx="0">
                  <c:v>Merged-seq</c:v>
                </c:pt>
                <c:pt idx="1">
                  <c:v>RF-PseU</c:v>
                </c:pt>
                <c:pt idx="2">
                  <c:v>iPseU‑Layer</c:v>
                </c:pt>
                <c:pt idx="3">
                  <c:v>iPseU-CNN</c:v>
                </c:pt>
                <c:pt idx="4">
                  <c:v>XG‑PseU</c:v>
                </c:pt>
                <c:pt idx="5">
                  <c:v>iPseU-NCP</c:v>
                </c:pt>
              </c:strCache>
            </c:strRef>
          </c:cat>
          <c:val>
            <c:numRef>
              <c:f>'Psi-site Charts'!$C$16:$C$21</c:f>
              <c:numCache>
                <c:formatCode>General</c:formatCode>
                <c:ptCount val="6"/>
                <c:pt idx="0">
                  <c:v>76.62</c:v>
                </c:pt>
                <c:pt idx="1">
                  <c:v>73.099999999999994</c:v>
                </c:pt>
                <c:pt idx="2">
                  <c:v>77.92</c:v>
                </c:pt>
                <c:pt idx="3">
                  <c:v>74.290000000000006</c:v>
                </c:pt>
                <c:pt idx="4">
                  <c:v>77.349999999999994</c:v>
                </c:pt>
                <c:pt idx="5">
                  <c:v>67.37</c:v>
                </c:pt>
              </c:numCache>
            </c:numRef>
          </c:val>
          <c:extLst>
            <c:ext xmlns:c16="http://schemas.microsoft.com/office/drawing/2014/chart" uri="{C3380CC4-5D6E-409C-BE32-E72D297353CC}">
              <c16:uniqueId val="{00000001-DC1C-4065-A818-B14779870AF3}"/>
            </c:ext>
          </c:extLst>
        </c:ser>
        <c:ser>
          <c:idx val="2"/>
          <c:order val="2"/>
          <c:tx>
            <c:strRef>
              <c:f>'Psi-site Charts'!$D$15</c:f>
              <c:strCache>
                <c:ptCount val="1"/>
                <c:pt idx="0">
                  <c:v>Sp. (%)</c:v>
                </c:pt>
              </c:strCache>
            </c:strRef>
          </c:tx>
          <c:spPr>
            <a:solidFill>
              <a:schemeClr val="accent3"/>
            </a:solidFill>
            <a:ln>
              <a:noFill/>
            </a:ln>
            <a:effectLst/>
          </c:spPr>
          <c:invertIfNegative val="0"/>
          <c:cat>
            <c:strRef>
              <c:f>'Psi-site Charts'!$A$16:$A$21</c:f>
              <c:strCache>
                <c:ptCount val="6"/>
                <c:pt idx="0">
                  <c:v>Merged-seq</c:v>
                </c:pt>
                <c:pt idx="1">
                  <c:v>RF-PseU</c:v>
                </c:pt>
                <c:pt idx="2">
                  <c:v>iPseU‑Layer</c:v>
                </c:pt>
                <c:pt idx="3">
                  <c:v>iPseU-CNN</c:v>
                </c:pt>
                <c:pt idx="4">
                  <c:v>XG‑PseU</c:v>
                </c:pt>
                <c:pt idx="5">
                  <c:v>iPseU-NCP</c:v>
                </c:pt>
              </c:strCache>
            </c:strRef>
          </c:cat>
          <c:val>
            <c:numRef>
              <c:f>'Psi-site Charts'!$D$16:$D$21</c:f>
              <c:numCache>
                <c:formatCode>General</c:formatCode>
                <c:ptCount val="6"/>
                <c:pt idx="0">
                  <c:v>77.599999999999994</c:v>
                </c:pt>
                <c:pt idx="1">
                  <c:v>76.5</c:v>
                </c:pt>
                <c:pt idx="2">
                  <c:v>81.819999999999993</c:v>
                </c:pt>
                <c:pt idx="3">
                  <c:v>69.11</c:v>
                </c:pt>
                <c:pt idx="4">
                  <c:v>69.48</c:v>
                </c:pt>
                <c:pt idx="5">
                  <c:v>76.27</c:v>
                </c:pt>
              </c:numCache>
            </c:numRef>
          </c:val>
          <c:extLst>
            <c:ext xmlns:c16="http://schemas.microsoft.com/office/drawing/2014/chart" uri="{C3380CC4-5D6E-409C-BE32-E72D297353CC}">
              <c16:uniqueId val="{00000002-DC1C-4065-A818-B14779870AF3}"/>
            </c:ext>
          </c:extLst>
        </c:ser>
        <c:ser>
          <c:idx val="3"/>
          <c:order val="3"/>
          <c:tx>
            <c:strRef>
              <c:f>'Psi-site Charts'!$E$15</c:f>
              <c:strCache>
                <c:ptCount val="1"/>
                <c:pt idx="0">
                  <c:v>MCC</c:v>
                </c:pt>
              </c:strCache>
            </c:strRef>
          </c:tx>
          <c:spPr>
            <a:solidFill>
              <a:schemeClr val="accent4"/>
            </a:solidFill>
            <a:ln>
              <a:noFill/>
            </a:ln>
            <a:effectLst/>
          </c:spPr>
          <c:invertIfNegative val="0"/>
          <c:cat>
            <c:strRef>
              <c:f>'Psi-site Charts'!$A$16:$A$21</c:f>
              <c:strCache>
                <c:ptCount val="6"/>
                <c:pt idx="0">
                  <c:v>Merged-seq</c:v>
                </c:pt>
                <c:pt idx="1">
                  <c:v>RF-PseU</c:v>
                </c:pt>
                <c:pt idx="2">
                  <c:v>iPseU‑Layer</c:v>
                </c:pt>
                <c:pt idx="3">
                  <c:v>iPseU-CNN</c:v>
                </c:pt>
                <c:pt idx="4">
                  <c:v>XG‑PseU</c:v>
                </c:pt>
                <c:pt idx="5">
                  <c:v>iPseU-NCP</c:v>
                </c:pt>
              </c:strCache>
            </c:strRef>
          </c:cat>
          <c:val>
            <c:numRef>
              <c:f>'Psi-site Charts'!$E$16:$E$21</c:f>
              <c:numCache>
                <c:formatCode>General</c:formatCode>
                <c:ptCount val="6"/>
                <c:pt idx="0">
                  <c:v>54</c:v>
                </c:pt>
                <c:pt idx="1">
                  <c:v>50</c:v>
                </c:pt>
                <c:pt idx="2">
                  <c:v>60</c:v>
                </c:pt>
                <c:pt idx="3">
                  <c:v>44</c:v>
                </c:pt>
                <c:pt idx="4">
                  <c:v>47</c:v>
                </c:pt>
                <c:pt idx="5">
                  <c:v>44</c:v>
                </c:pt>
              </c:numCache>
            </c:numRef>
          </c:val>
          <c:extLst>
            <c:ext xmlns:c16="http://schemas.microsoft.com/office/drawing/2014/chart" uri="{C3380CC4-5D6E-409C-BE32-E72D297353CC}">
              <c16:uniqueId val="{00000003-DC1C-4065-A818-B14779870AF3}"/>
            </c:ext>
          </c:extLst>
        </c:ser>
        <c:dLbls>
          <c:showLegendKey val="0"/>
          <c:showVal val="0"/>
          <c:showCatName val="0"/>
          <c:showSerName val="0"/>
          <c:showPercent val="0"/>
          <c:showBubbleSize val="0"/>
        </c:dLbls>
        <c:gapWidth val="219"/>
        <c:overlap val="-27"/>
        <c:axId val="704676863"/>
        <c:axId val="704681439"/>
      </c:barChart>
      <c:catAx>
        <c:axId val="704676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04681439"/>
        <c:crosses val="autoZero"/>
        <c:auto val="1"/>
        <c:lblAlgn val="ctr"/>
        <c:lblOffset val="100"/>
        <c:noMultiLvlLbl val="0"/>
      </c:catAx>
      <c:valAx>
        <c:axId val="70468143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04676863"/>
        <c:crosses val="autoZero"/>
        <c:crossBetween val="between"/>
      </c:valAx>
      <c:spPr>
        <a:noFill/>
        <a:ln>
          <a:noFill/>
        </a:ln>
        <a:effectLst/>
      </c:spPr>
    </c:plotArea>
    <c:legend>
      <c:legendPos val="b"/>
      <c:layout>
        <c:manualLayout>
          <c:xMode val="edge"/>
          <c:yMode val="edge"/>
          <c:x val="0.68689305555555558"/>
          <c:y val="2.7722222222222219E-3"/>
          <c:w val="0.30825069444444442"/>
          <c:h val="0.15560079365079363"/>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100" b="1" i="0" u="none" strike="noStrike" kern="1200" spc="0" baseline="0">
                <a:solidFill>
                  <a:srgbClr val="005F8C"/>
                </a:solidFill>
                <a:latin typeface="+mn-lt"/>
                <a:ea typeface="+mn-ea"/>
                <a:cs typeface="+mn-cs"/>
              </a:defRPr>
            </a:pPr>
            <a:r>
              <a:rPr lang="en-IN" sz="1100" b="1">
                <a:solidFill>
                  <a:srgbClr val="005F8C"/>
                </a:solidFill>
              </a:rPr>
              <a:t>H_200</a:t>
            </a:r>
          </a:p>
        </c:rich>
      </c:tx>
      <c:overlay val="0"/>
      <c:spPr>
        <a:noFill/>
        <a:ln>
          <a:noFill/>
        </a:ln>
        <a:effectLst/>
      </c:spPr>
      <c:txPr>
        <a:bodyPr rot="0" spcFirstLastPara="1" vertOverflow="ellipsis" vert="horz" wrap="square" anchor="ctr" anchorCtr="1"/>
        <a:lstStyle/>
        <a:p>
          <a:pPr>
            <a:defRPr sz="1100" b="1" i="0" u="none" strike="noStrike" kern="1200" spc="0" baseline="0">
              <a:solidFill>
                <a:srgbClr val="005F8C"/>
              </a:solidFill>
              <a:latin typeface="+mn-lt"/>
              <a:ea typeface="+mn-ea"/>
              <a:cs typeface="+mn-cs"/>
            </a:defRPr>
          </a:pPr>
          <a:endParaRPr lang="en-US"/>
        </a:p>
      </c:txPr>
    </c:title>
    <c:autoTitleDeleted val="0"/>
    <c:plotArea>
      <c:layout/>
      <c:barChart>
        <c:barDir val="col"/>
        <c:grouping val="clustered"/>
        <c:varyColors val="0"/>
        <c:ser>
          <c:idx val="0"/>
          <c:order val="0"/>
          <c:tx>
            <c:strRef>
              <c:f>'Psi-site Charts'!$B$22</c:f>
              <c:strCache>
                <c:ptCount val="1"/>
                <c:pt idx="0">
                  <c:v>ACC (%)</c:v>
                </c:pt>
              </c:strCache>
            </c:strRef>
          </c:tx>
          <c:spPr>
            <a:solidFill>
              <a:schemeClr val="accent1"/>
            </a:solidFill>
            <a:ln>
              <a:noFill/>
            </a:ln>
            <a:effectLst/>
          </c:spPr>
          <c:invertIfNegative val="0"/>
          <c:cat>
            <c:strRef>
              <c:f>'Psi-site Charts'!$A$23:$A$26</c:f>
              <c:strCache>
                <c:ptCount val="4"/>
                <c:pt idx="0">
                  <c:v>Merged-seq</c:v>
                </c:pt>
                <c:pt idx="1">
                  <c:v>iPseU‑Layer</c:v>
                </c:pt>
                <c:pt idx="2">
                  <c:v>iPseU-CNN</c:v>
                </c:pt>
                <c:pt idx="3">
                  <c:v>iPseU-NCP</c:v>
                </c:pt>
              </c:strCache>
            </c:strRef>
          </c:cat>
          <c:val>
            <c:numRef>
              <c:f>'Psi-site Charts'!$B$23:$B$26</c:f>
              <c:numCache>
                <c:formatCode>General</c:formatCode>
                <c:ptCount val="4"/>
                <c:pt idx="0">
                  <c:v>74</c:v>
                </c:pt>
                <c:pt idx="1">
                  <c:v>71</c:v>
                </c:pt>
                <c:pt idx="2">
                  <c:v>73.5</c:v>
                </c:pt>
                <c:pt idx="3">
                  <c:v>75</c:v>
                </c:pt>
              </c:numCache>
            </c:numRef>
          </c:val>
          <c:extLst>
            <c:ext xmlns:c16="http://schemas.microsoft.com/office/drawing/2014/chart" uri="{C3380CC4-5D6E-409C-BE32-E72D297353CC}">
              <c16:uniqueId val="{00000000-F5E1-4E1E-8FE0-97278B6630E3}"/>
            </c:ext>
          </c:extLst>
        </c:ser>
        <c:ser>
          <c:idx val="1"/>
          <c:order val="1"/>
          <c:tx>
            <c:strRef>
              <c:f>'Psi-site Charts'!$C$22</c:f>
              <c:strCache>
                <c:ptCount val="1"/>
                <c:pt idx="0">
                  <c:v>Sn. (%)</c:v>
                </c:pt>
              </c:strCache>
            </c:strRef>
          </c:tx>
          <c:spPr>
            <a:solidFill>
              <a:schemeClr val="accent2"/>
            </a:solidFill>
            <a:ln>
              <a:noFill/>
            </a:ln>
            <a:effectLst/>
          </c:spPr>
          <c:invertIfNegative val="0"/>
          <c:cat>
            <c:strRef>
              <c:f>'Psi-site Charts'!$A$23:$A$26</c:f>
              <c:strCache>
                <c:ptCount val="4"/>
                <c:pt idx="0">
                  <c:v>Merged-seq</c:v>
                </c:pt>
                <c:pt idx="1">
                  <c:v>iPseU‑Layer</c:v>
                </c:pt>
                <c:pt idx="2">
                  <c:v>iPseU-CNN</c:v>
                </c:pt>
                <c:pt idx="3">
                  <c:v>iPseU-NCP</c:v>
                </c:pt>
              </c:strCache>
            </c:strRef>
          </c:cat>
          <c:val>
            <c:numRef>
              <c:f>'Psi-site Charts'!$C$23:$C$26</c:f>
              <c:numCache>
                <c:formatCode>General</c:formatCode>
                <c:ptCount val="4"/>
                <c:pt idx="0">
                  <c:v>73</c:v>
                </c:pt>
                <c:pt idx="1">
                  <c:v>63</c:v>
                </c:pt>
                <c:pt idx="2">
                  <c:v>68.760000000000005</c:v>
                </c:pt>
                <c:pt idx="3">
                  <c:v>73</c:v>
                </c:pt>
              </c:numCache>
            </c:numRef>
          </c:val>
          <c:extLst>
            <c:ext xmlns:c16="http://schemas.microsoft.com/office/drawing/2014/chart" uri="{C3380CC4-5D6E-409C-BE32-E72D297353CC}">
              <c16:uniqueId val="{00000001-F5E1-4E1E-8FE0-97278B6630E3}"/>
            </c:ext>
          </c:extLst>
        </c:ser>
        <c:ser>
          <c:idx val="2"/>
          <c:order val="2"/>
          <c:tx>
            <c:strRef>
              <c:f>'Psi-site Charts'!$D$22</c:f>
              <c:strCache>
                <c:ptCount val="1"/>
                <c:pt idx="0">
                  <c:v>Sp. (%)</c:v>
                </c:pt>
              </c:strCache>
            </c:strRef>
          </c:tx>
          <c:spPr>
            <a:solidFill>
              <a:schemeClr val="accent3"/>
            </a:solidFill>
            <a:ln>
              <a:noFill/>
            </a:ln>
            <a:effectLst/>
          </c:spPr>
          <c:invertIfNegative val="0"/>
          <c:cat>
            <c:strRef>
              <c:f>'Psi-site Charts'!$A$23:$A$26</c:f>
              <c:strCache>
                <c:ptCount val="4"/>
                <c:pt idx="0">
                  <c:v>Merged-seq</c:v>
                </c:pt>
                <c:pt idx="1">
                  <c:v>iPseU‑Layer</c:v>
                </c:pt>
                <c:pt idx="2">
                  <c:v>iPseU-CNN</c:v>
                </c:pt>
                <c:pt idx="3">
                  <c:v>iPseU-NCP</c:v>
                </c:pt>
              </c:strCache>
            </c:strRef>
          </c:cat>
          <c:val>
            <c:numRef>
              <c:f>'Psi-site Charts'!$D$23:$D$26</c:f>
              <c:numCache>
                <c:formatCode>General</c:formatCode>
                <c:ptCount val="4"/>
                <c:pt idx="0">
                  <c:v>75</c:v>
                </c:pt>
                <c:pt idx="1">
                  <c:v>79</c:v>
                </c:pt>
                <c:pt idx="2">
                  <c:v>77.819999999999993</c:v>
                </c:pt>
                <c:pt idx="3">
                  <c:v>77</c:v>
                </c:pt>
              </c:numCache>
            </c:numRef>
          </c:val>
          <c:extLst>
            <c:ext xmlns:c16="http://schemas.microsoft.com/office/drawing/2014/chart" uri="{C3380CC4-5D6E-409C-BE32-E72D297353CC}">
              <c16:uniqueId val="{00000002-F5E1-4E1E-8FE0-97278B6630E3}"/>
            </c:ext>
          </c:extLst>
        </c:ser>
        <c:ser>
          <c:idx val="3"/>
          <c:order val="3"/>
          <c:tx>
            <c:strRef>
              <c:f>'Psi-site Charts'!$E$22</c:f>
              <c:strCache>
                <c:ptCount val="1"/>
                <c:pt idx="0">
                  <c:v>MCC</c:v>
                </c:pt>
              </c:strCache>
            </c:strRef>
          </c:tx>
          <c:spPr>
            <a:solidFill>
              <a:schemeClr val="accent4"/>
            </a:solidFill>
            <a:ln>
              <a:noFill/>
            </a:ln>
            <a:effectLst/>
          </c:spPr>
          <c:invertIfNegative val="0"/>
          <c:cat>
            <c:strRef>
              <c:f>'Psi-site Charts'!$A$23:$A$26</c:f>
              <c:strCache>
                <c:ptCount val="4"/>
                <c:pt idx="0">
                  <c:v>Merged-seq</c:v>
                </c:pt>
                <c:pt idx="1">
                  <c:v>iPseU‑Layer</c:v>
                </c:pt>
                <c:pt idx="2">
                  <c:v>iPseU-CNN</c:v>
                </c:pt>
                <c:pt idx="3">
                  <c:v>iPseU-NCP</c:v>
                </c:pt>
              </c:strCache>
            </c:strRef>
          </c:cat>
          <c:val>
            <c:numRef>
              <c:f>'Psi-site Charts'!$E$23:$E$26</c:f>
              <c:numCache>
                <c:formatCode>General</c:formatCode>
                <c:ptCount val="4"/>
                <c:pt idx="0">
                  <c:v>48</c:v>
                </c:pt>
                <c:pt idx="1">
                  <c:v>43</c:v>
                </c:pt>
                <c:pt idx="2">
                  <c:v>47</c:v>
                </c:pt>
                <c:pt idx="3">
                  <c:v>50</c:v>
                </c:pt>
              </c:numCache>
            </c:numRef>
          </c:val>
          <c:extLst>
            <c:ext xmlns:c16="http://schemas.microsoft.com/office/drawing/2014/chart" uri="{C3380CC4-5D6E-409C-BE32-E72D297353CC}">
              <c16:uniqueId val="{00000003-F5E1-4E1E-8FE0-97278B6630E3}"/>
            </c:ext>
          </c:extLst>
        </c:ser>
        <c:dLbls>
          <c:showLegendKey val="0"/>
          <c:showVal val="0"/>
          <c:showCatName val="0"/>
          <c:showSerName val="0"/>
          <c:showPercent val="0"/>
          <c:showBubbleSize val="0"/>
        </c:dLbls>
        <c:gapWidth val="219"/>
        <c:overlap val="-27"/>
        <c:axId val="702042239"/>
        <c:axId val="702047231"/>
      </c:barChart>
      <c:catAx>
        <c:axId val="7020422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02047231"/>
        <c:crosses val="autoZero"/>
        <c:auto val="1"/>
        <c:lblAlgn val="ctr"/>
        <c:lblOffset val="100"/>
        <c:noMultiLvlLbl val="0"/>
      </c:catAx>
      <c:valAx>
        <c:axId val="7020472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02042239"/>
        <c:crosses val="autoZero"/>
        <c:crossBetween val="between"/>
      </c:valAx>
      <c:spPr>
        <a:noFill/>
        <a:ln>
          <a:noFill/>
        </a:ln>
        <a:effectLst/>
      </c:spPr>
    </c:plotArea>
    <c:legend>
      <c:legendPos val="b"/>
      <c:layout>
        <c:manualLayout>
          <c:xMode val="edge"/>
          <c:yMode val="edge"/>
          <c:x val="1.9162037037036977E-3"/>
          <c:y val="0.93385370370370369"/>
          <c:w val="0.47875995370370372"/>
          <c:h val="6.61462962962963E-2"/>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100" b="1" i="0" u="none" strike="noStrike" kern="1200" spc="0" baseline="0">
                <a:solidFill>
                  <a:srgbClr val="005F8C"/>
                </a:solidFill>
                <a:latin typeface="+mn-lt"/>
                <a:ea typeface="+mn-ea"/>
                <a:cs typeface="+mn-cs"/>
              </a:defRPr>
            </a:pPr>
            <a:r>
              <a:rPr lang="en-IN" sz="1100" b="1">
                <a:solidFill>
                  <a:srgbClr val="005F8C"/>
                </a:solidFill>
              </a:rPr>
              <a:t>S_200</a:t>
            </a:r>
          </a:p>
        </c:rich>
      </c:tx>
      <c:layout>
        <c:manualLayout>
          <c:xMode val="edge"/>
          <c:yMode val="edge"/>
          <c:x val="0.4401821759259259"/>
          <c:y val="2.2048611111111113E-2"/>
        </c:manualLayout>
      </c:layout>
      <c:overlay val="0"/>
      <c:spPr>
        <a:noFill/>
        <a:ln>
          <a:noFill/>
        </a:ln>
        <a:effectLst/>
      </c:spPr>
      <c:txPr>
        <a:bodyPr rot="0" spcFirstLastPara="1" vertOverflow="ellipsis" vert="horz" wrap="square" anchor="ctr" anchorCtr="1"/>
        <a:lstStyle/>
        <a:p>
          <a:pPr>
            <a:defRPr sz="1100" b="1" i="0" u="none" strike="noStrike" kern="1200" spc="0" baseline="0">
              <a:solidFill>
                <a:srgbClr val="005F8C"/>
              </a:solidFill>
              <a:latin typeface="+mn-lt"/>
              <a:ea typeface="+mn-ea"/>
              <a:cs typeface="+mn-cs"/>
            </a:defRPr>
          </a:pPr>
          <a:endParaRPr lang="en-US"/>
        </a:p>
      </c:txPr>
    </c:title>
    <c:autoTitleDeleted val="0"/>
    <c:plotArea>
      <c:layout/>
      <c:barChart>
        <c:barDir val="col"/>
        <c:grouping val="clustered"/>
        <c:varyColors val="0"/>
        <c:ser>
          <c:idx val="0"/>
          <c:order val="0"/>
          <c:tx>
            <c:strRef>
              <c:f>'Psi-site Charts'!$B$27</c:f>
              <c:strCache>
                <c:ptCount val="1"/>
                <c:pt idx="0">
                  <c:v>ACC (%)</c:v>
                </c:pt>
              </c:strCache>
            </c:strRef>
          </c:tx>
          <c:spPr>
            <a:solidFill>
              <a:schemeClr val="accent1"/>
            </a:solidFill>
            <a:ln>
              <a:noFill/>
            </a:ln>
            <a:effectLst/>
          </c:spPr>
          <c:invertIfNegative val="0"/>
          <c:cat>
            <c:strRef>
              <c:f>'Psi-site Charts'!$A$28:$A$31</c:f>
              <c:strCache>
                <c:ptCount val="4"/>
                <c:pt idx="0">
                  <c:v>Merged-seq</c:v>
                </c:pt>
                <c:pt idx="1">
                  <c:v>iPseU‑Layer</c:v>
                </c:pt>
                <c:pt idx="2">
                  <c:v>iPseU-CNN</c:v>
                </c:pt>
                <c:pt idx="3">
                  <c:v>iPseU-NCP</c:v>
                </c:pt>
              </c:strCache>
            </c:strRef>
          </c:cat>
          <c:val>
            <c:numRef>
              <c:f>'Psi-site Charts'!$B$28:$B$31</c:f>
              <c:numCache>
                <c:formatCode>General</c:formatCode>
                <c:ptCount val="4"/>
                <c:pt idx="0">
                  <c:v>76.5</c:v>
                </c:pt>
                <c:pt idx="1">
                  <c:v>72.5</c:v>
                </c:pt>
                <c:pt idx="2">
                  <c:v>69</c:v>
                </c:pt>
                <c:pt idx="3">
                  <c:v>74</c:v>
                </c:pt>
              </c:numCache>
            </c:numRef>
          </c:val>
          <c:extLst>
            <c:ext xmlns:c16="http://schemas.microsoft.com/office/drawing/2014/chart" uri="{C3380CC4-5D6E-409C-BE32-E72D297353CC}">
              <c16:uniqueId val="{00000000-BFE3-45B8-97DB-BF1AAA0C081C}"/>
            </c:ext>
          </c:extLst>
        </c:ser>
        <c:ser>
          <c:idx val="1"/>
          <c:order val="1"/>
          <c:tx>
            <c:strRef>
              <c:f>'Psi-site Charts'!$C$27</c:f>
              <c:strCache>
                <c:ptCount val="1"/>
                <c:pt idx="0">
                  <c:v>Sn. (%)</c:v>
                </c:pt>
              </c:strCache>
            </c:strRef>
          </c:tx>
          <c:spPr>
            <a:solidFill>
              <a:schemeClr val="accent2"/>
            </a:solidFill>
            <a:ln>
              <a:noFill/>
            </a:ln>
            <a:effectLst/>
          </c:spPr>
          <c:invertIfNegative val="0"/>
          <c:cat>
            <c:strRef>
              <c:f>'Psi-site Charts'!$A$28:$A$31</c:f>
              <c:strCache>
                <c:ptCount val="4"/>
                <c:pt idx="0">
                  <c:v>Merged-seq</c:v>
                </c:pt>
                <c:pt idx="1">
                  <c:v>iPseU‑Layer</c:v>
                </c:pt>
                <c:pt idx="2">
                  <c:v>iPseU-CNN</c:v>
                </c:pt>
                <c:pt idx="3">
                  <c:v>iPseU-NCP</c:v>
                </c:pt>
              </c:strCache>
            </c:strRef>
          </c:cat>
          <c:val>
            <c:numRef>
              <c:f>'Psi-site Charts'!$C$28:$C$31</c:f>
              <c:numCache>
                <c:formatCode>General</c:formatCode>
                <c:ptCount val="4"/>
                <c:pt idx="0">
                  <c:v>80</c:v>
                </c:pt>
                <c:pt idx="1">
                  <c:v>68</c:v>
                </c:pt>
                <c:pt idx="2">
                  <c:v>77.72</c:v>
                </c:pt>
                <c:pt idx="3">
                  <c:v>70</c:v>
                </c:pt>
              </c:numCache>
            </c:numRef>
          </c:val>
          <c:extLst>
            <c:ext xmlns:c16="http://schemas.microsoft.com/office/drawing/2014/chart" uri="{C3380CC4-5D6E-409C-BE32-E72D297353CC}">
              <c16:uniqueId val="{00000001-BFE3-45B8-97DB-BF1AAA0C081C}"/>
            </c:ext>
          </c:extLst>
        </c:ser>
        <c:ser>
          <c:idx val="2"/>
          <c:order val="2"/>
          <c:tx>
            <c:strRef>
              <c:f>'Psi-site Charts'!$D$27</c:f>
              <c:strCache>
                <c:ptCount val="1"/>
                <c:pt idx="0">
                  <c:v>Sp. (%)</c:v>
                </c:pt>
              </c:strCache>
            </c:strRef>
          </c:tx>
          <c:spPr>
            <a:solidFill>
              <a:schemeClr val="accent3"/>
            </a:solidFill>
            <a:ln>
              <a:noFill/>
            </a:ln>
            <a:effectLst/>
          </c:spPr>
          <c:invertIfNegative val="0"/>
          <c:cat>
            <c:strRef>
              <c:f>'Psi-site Charts'!$A$28:$A$31</c:f>
              <c:strCache>
                <c:ptCount val="4"/>
                <c:pt idx="0">
                  <c:v>Merged-seq</c:v>
                </c:pt>
                <c:pt idx="1">
                  <c:v>iPseU‑Layer</c:v>
                </c:pt>
                <c:pt idx="2">
                  <c:v>iPseU-CNN</c:v>
                </c:pt>
                <c:pt idx="3">
                  <c:v>iPseU-NCP</c:v>
                </c:pt>
              </c:strCache>
            </c:strRef>
          </c:cat>
          <c:val>
            <c:numRef>
              <c:f>'Psi-site Charts'!$D$28:$D$31</c:f>
              <c:numCache>
                <c:formatCode>General</c:formatCode>
                <c:ptCount val="4"/>
                <c:pt idx="0">
                  <c:v>73</c:v>
                </c:pt>
                <c:pt idx="1">
                  <c:v>78</c:v>
                </c:pt>
                <c:pt idx="2">
                  <c:v>60.81</c:v>
                </c:pt>
                <c:pt idx="3">
                  <c:v>78</c:v>
                </c:pt>
              </c:numCache>
            </c:numRef>
          </c:val>
          <c:extLst>
            <c:ext xmlns:c16="http://schemas.microsoft.com/office/drawing/2014/chart" uri="{C3380CC4-5D6E-409C-BE32-E72D297353CC}">
              <c16:uniqueId val="{00000002-BFE3-45B8-97DB-BF1AAA0C081C}"/>
            </c:ext>
          </c:extLst>
        </c:ser>
        <c:ser>
          <c:idx val="3"/>
          <c:order val="3"/>
          <c:tx>
            <c:strRef>
              <c:f>'Psi-site Charts'!$E$27</c:f>
              <c:strCache>
                <c:ptCount val="1"/>
                <c:pt idx="0">
                  <c:v>MCC</c:v>
                </c:pt>
              </c:strCache>
            </c:strRef>
          </c:tx>
          <c:spPr>
            <a:solidFill>
              <a:schemeClr val="accent4"/>
            </a:solidFill>
            <a:ln>
              <a:noFill/>
            </a:ln>
            <a:effectLst/>
          </c:spPr>
          <c:invertIfNegative val="0"/>
          <c:cat>
            <c:strRef>
              <c:f>'Psi-site Charts'!$A$28:$A$31</c:f>
              <c:strCache>
                <c:ptCount val="4"/>
                <c:pt idx="0">
                  <c:v>Merged-seq</c:v>
                </c:pt>
                <c:pt idx="1">
                  <c:v>iPseU‑Layer</c:v>
                </c:pt>
                <c:pt idx="2">
                  <c:v>iPseU-CNN</c:v>
                </c:pt>
                <c:pt idx="3">
                  <c:v>iPseU-NCP</c:v>
                </c:pt>
              </c:strCache>
            </c:strRef>
          </c:cat>
          <c:val>
            <c:numRef>
              <c:f>'Psi-site Charts'!$E$28:$E$31</c:f>
              <c:numCache>
                <c:formatCode>General</c:formatCode>
                <c:ptCount val="4"/>
                <c:pt idx="0">
                  <c:v>53</c:v>
                </c:pt>
                <c:pt idx="1">
                  <c:v>45</c:v>
                </c:pt>
                <c:pt idx="2">
                  <c:v>40</c:v>
                </c:pt>
                <c:pt idx="3">
                  <c:v>48</c:v>
                </c:pt>
              </c:numCache>
            </c:numRef>
          </c:val>
          <c:extLst>
            <c:ext xmlns:c16="http://schemas.microsoft.com/office/drawing/2014/chart" uri="{C3380CC4-5D6E-409C-BE32-E72D297353CC}">
              <c16:uniqueId val="{00000003-BFE3-45B8-97DB-BF1AAA0C081C}"/>
            </c:ext>
          </c:extLst>
        </c:ser>
        <c:dLbls>
          <c:showLegendKey val="0"/>
          <c:showVal val="0"/>
          <c:showCatName val="0"/>
          <c:showSerName val="0"/>
          <c:showPercent val="0"/>
          <c:showBubbleSize val="0"/>
        </c:dLbls>
        <c:gapWidth val="219"/>
        <c:overlap val="-27"/>
        <c:axId val="769947967"/>
        <c:axId val="769948383"/>
      </c:barChart>
      <c:catAx>
        <c:axId val="769947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9948383"/>
        <c:crosses val="autoZero"/>
        <c:auto val="1"/>
        <c:lblAlgn val="ctr"/>
        <c:lblOffset val="100"/>
        <c:noMultiLvlLbl val="0"/>
      </c:catAx>
      <c:valAx>
        <c:axId val="7699483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99479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100" b="1" i="0" u="none" strike="noStrike" kern="1200" spc="0" baseline="0">
                <a:solidFill>
                  <a:srgbClr val="005F8C"/>
                </a:solidFill>
                <a:latin typeface="+mn-lt"/>
                <a:ea typeface="+mn-ea"/>
                <a:cs typeface="+mn-cs"/>
              </a:defRPr>
            </a:pPr>
            <a:r>
              <a:rPr lang="en-IN" sz="1100" b="1">
                <a:solidFill>
                  <a:srgbClr val="005F8C"/>
                </a:solidFill>
              </a:rPr>
              <a:t>HUVEC</a:t>
            </a:r>
          </a:p>
        </c:rich>
      </c:tx>
      <c:overlay val="0"/>
      <c:spPr>
        <a:noFill/>
        <a:ln>
          <a:noFill/>
        </a:ln>
        <a:effectLst/>
      </c:spPr>
      <c:txPr>
        <a:bodyPr rot="0" spcFirstLastPara="1" vertOverflow="ellipsis" vert="horz" wrap="square" anchor="ctr" anchorCtr="1"/>
        <a:lstStyle/>
        <a:p>
          <a:pPr>
            <a:defRPr sz="1100" b="1" i="0" u="none" strike="noStrike" kern="1200" spc="0" baseline="0">
              <a:solidFill>
                <a:srgbClr val="005F8C"/>
              </a:solidFill>
              <a:latin typeface="+mn-lt"/>
              <a:ea typeface="+mn-ea"/>
              <a:cs typeface="+mn-cs"/>
            </a:defRPr>
          </a:pPr>
          <a:endParaRPr lang="en-US"/>
        </a:p>
      </c:txPr>
    </c:title>
    <c:autoTitleDeleted val="0"/>
    <c:plotArea>
      <c:layout/>
      <c:barChart>
        <c:barDir val="col"/>
        <c:grouping val="clustered"/>
        <c:varyColors val="0"/>
        <c:ser>
          <c:idx val="0"/>
          <c:order val="0"/>
          <c:tx>
            <c:strRef>
              <c:f>'EPI Global Charts'!$B$15</c:f>
              <c:strCache>
                <c:ptCount val="1"/>
                <c:pt idx="0">
                  <c:v>AuROC</c:v>
                </c:pt>
              </c:strCache>
            </c:strRef>
          </c:tx>
          <c:spPr>
            <a:solidFill>
              <a:schemeClr val="accent1"/>
            </a:solidFill>
            <a:ln>
              <a:noFill/>
            </a:ln>
            <a:effectLst/>
          </c:spPr>
          <c:invertIfNegative val="0"/>
          <c:cat>
            <c:strRef>
              <c:f>'EPI Global Charts'!$A$16:$A$21</c:f>
              <c:strCache>
                <c:ptCount val="6"/>
                <c:pt idx="0">
                  <c:v>EPnet</c:v>
                </c:pt>
                <c:pt idx="1">
                  <c:v>SEPT</c:v>
                </c:pt>
                <c:pt idx="2">
                  <c:v>EPIHC</c:v>
                </c:pt>
                <c:pt idx="3">
                  <c:v>EPIP</c:v>
                </c:pt>
                <c:pt idx="4">
                  <c:v>Zhuang et al.</c:v>
                </c:pt>
                <c:pt idx="5">
                  <c:v>SPEID</c:v>
                </c:pt>
              </c:strCache>
            </c:strRef>
          </c:cat>
          <c:val>
            <c:numRef>
              <c:f>'EPI Global Charts'!$B$16:$B$21</c:f>
              <c:numCache>
                <c:formatCode>General</c:formatCode>
                <c:ptCount val="6"/>
                <c:pt idx="0">
                  <c:v>0.92200000000000004</c:v>
                </c:pt>
                <c:pt idx="1">
                  <c:v>0.65</c:v>
                </c:pt>
                <c:pt idx="2">
                  <c:v>0.9</c:v>
                </c:pt>
                <c:pt idx="3">
                  <c:v>0.98419999999999996</c:v>
                </c:pt>
                <c:pt idx="4">
                  <c:v>0.92</c:v>
                </c:pt>
                <c:pt idx="5">
                  <c:v>0.99</c:v>
                </c:pt>
              </c:numCache>
            </c:numRef>
          </c:val>
          <c:extLst>
            <c:ext xmlns:c16="http://schemas.microsoft.com/office/drawing/2014/chart" uri="{C3380CC4-5D6E-409C-BE32-E72D297353CC}">
              <c16:uniqueId val="{00000000-981E-4C5F-83C3-7194978A0A1C}"/>
            </c:ext>
          </c:extLst>
        </c:ser>
        <c:ser>
          <c:idx val="1"/>
          <c:order val="1"/>
          <c:tx>
            <c:strRef>
              <c:f>'EPI Global Charts'!$C$15</c:f>
              <c:strCache>
                <c:ptCount val="1"/>
                <c:pt idx="0">
                  <c:v>AuPR</c:v>
                </c:pt>
              </c:strCache>
            </c:strRef>
          </c:tx>
          <c:spPr>
            <a:solidFill>
              <a:schemeClr val="accent2"/>
            </a:solidFill>
            <a:ln>
              <a:noFill/>
            </a:ln>
            <a:effectLst/>
          </c:spPr>
          <c:invertIfNegative val="0"/>
          <c:cat>
            <c:strRef>
              <c:f>'EPI Global Charts'!$A$16:$A$21</c:f>
              <c:strCache>
                <c:ptCount val="6"/>
                <c:pt idx="0">
                  <c:v>EPnet</c:v>
                </c:pt>
                <c:pt idx="1">
                  <c:v>SEPT</c:v>
                </c:pt>
                <c:pt idx="2">
                  <c:v>EPIHC</c:v>
                </c:pt>
                <c:pt idx="3">
                  <c:v>EPIP</c:v>
                </c:pt>
                <c:pt idx="4">
                  <c:v>Zhuang et al.</c:v>
                </c:pt>
                <c:pt idx="5">
                  <c:v>SPEID</c:v>
                </c:pt>
              </c:strCache>
            </c:strRef>
          </c:cat>
          <c:val>
            <c:numRef>
              <c:f>'EPI Global Charts'!$C$16:$C$21</c:f>
              <c:numCache>
                <c:formatCode>General</c:formatCode>
                <c:ptCount val="6"/>
                <c:pt idx="0">
                  <c:v>0.71199999999999997</c:v>
                </c:pt>
                <c:pt idx="1">
                  <c:v>0.83</c:v>
                </c:pt>
                <c:pt idx="2">
                  <c:v>0.66</c:v>
                </c:pt>
                <c:pt idx="3">
                  <c:v>0.89039999999999997</c:v>
                </c:pt>
                <c:pt idx="4">
                  <c:v>0.79</c:v>
                </c:pt>
                <c:pt idx="5">
                  <c:v>0.95</c:v>
                </c:pt>
              </c:numCache>
            </c:numRef>
          </c:val>
          <c:extLst>
            <c:ext xmlns:c16="http://schemas.microsoft.com/office/drawing/2014/chart" uri="{C3380CC4-5D6E-409C-BE32-E72D297353CC}">
              <c16:uniqueId val="{00000001-981E-4C5F-83C3-7194978A0A1C}"/>
            </c:ext>
          </c:extLst>
        </c:ser>
        <c:dLbls>
          <c:showLegendKey val="0"/>
          <c:showVal val="0"/>
          <c:showCatName val="0"/>
          <c:showSerName val="0"/>
          <c:showPercent val="0"/>
          <c:showBubbleSize val="0"/>
        </c:dLbls>
        <c:gapWidth val="219"/>
        <c:overlap val="-27"/>
        <c:axId val="776404063"/>
        <c:axId val="776408223"/>
      </c:barChart>
      <c:catAx>
        <c:axId val="7764040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6408223"/>
        <c:crosses val="autoZero"/>
        <c:auto val="1"/>
        <c:lblAlgn val="ctr"/>
        <c:lblOffset val="100"/>
        <c:noMultiLvlLbl val="0"/>
      </c:catAx>
      <c:valAx>
        <c:axId val="7764082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64040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100" b="1" i="0" u="none" strike="noStrike" kern="1200" spc="0" baseline="0">
                <a:solidFill>
                  <a:srgbClr val="005F8C"/>
                </a:solidFill>
                <a:latin typeface="+mn-lt"/>
                <a:ea typeface="+mn-ea"/>
                <a:cs typeface="+mn-cs"/>
              </a:defRPr>
            </a:pPr>
            <a:r>
              <a:rPr lang="en-IN" sz="1100" b="1">
                <a:solidFill>
                  <a:srgbClr val="005F8C"/>
                </a:solidFill>
              </a:rPr>
              <a:t>Hela-S3</a:t>
            </a:r>
          </a:p>
        </c:rich>
      </c:tx>
      <c:overlay val="0"/>
      <c:spPr>
        <a:noFill/>
        <a:ln>
          <a:noFill/>
        </a:ln>
        <a:effectLst/>
      </c:spPr>
      <c:txPr>
        <a:bodyPr rot="0" spcFirstLastPara="1" vertOverflow="ellipsis" vert="horz" wrap="square" anchor="ctr" anchorCtr="1"/>
        <a:lstStyle/>
        <a:p>
          <a:pPr>
            <a:defRPr sz="1100" b="1" i="0" u="none" strike="noStrike" kern="1200" spc="0" baseline="0">
              <a:solidFill>
                <a:srgbClr val="005F8C"/>
              </a:solidFill>
              <a:latin typeface="+mn-lt"/>
              <a:ea typeface="+mn-ea"/>
              <a:cs typeface="+mn-cs"/>
            </a:defRPr>
          </a:pPr>
          <a:endParaRPr lang="en-US"/>
        </a:p>
      </c:txPr>
    </c:title>
    <c:autoTitleDeleted val="0"/>
    <c:plotArea>
      <c:layout/>
      <c:barChart>
        <c:barDir val="col"/>
        <c:grouping val="clustered"/>
        <c:varyColors val="0"/>
        <c:ser>
          <c:idx val="0"/>
          <c:order val="0"/>
          <c:tx>
            <c:strRef>
              <c:f>'EPI Global Charts'!$B$9</c:f>
              <c:strCache>
                <c:ptCount val="1"/>
                <c:pt idx="0">
                  <c:v>AuROC</c:v>
                </c:pt>
              </c:strCache>
            </c:strRef>
          </c:tx>
          <c:spPr>
            <a:solidFill>
              <a:schemeClr val="accent1"/>
            </a:solidFill>
            <a:ln>
              <a:noFill/>
            </a:ln>
            <a:effectLst/>
          </c:spPr>
          <c:invertIfNegative val="0"/>
          <c:cat>
            <c:strRef>
              <c:f>'EPI Global Charts'!$A$10:$A$14</c:f>
              <c:strCache>
                <c:ptCount val="5"/>
                <c:pt idx="0">
                  <c:v>EPnet</c:v>
                </c:pt>
                <c:pt idx="1">
                  <c:v>SEPT</c:v>
                </c:pt>
                <c:pt idx="2">
                  <c:v>EPIHC</c:v>
                </c:pt>
                <c:pt idx="3">
                  <c:v>Zhuang et al.</c:v>
                </c:pt>
                <c:pt idx="4">
                  <c:v>SPEID</c:v>
                </c:pt>
              </c:strCache>
            </c:strRef>
          </c:cat>
          <c:val>
            <c:numRef>
              <c:f>'EPI Global Charts'!$B$10:$B$14</c:f>
              <c:numCache>
                <c:formatCode>General</c:formatCode>
                <c:ptCount val="5"/>
                <c:pt idx="0">
                  <c:v>0.93799999999999994</c:v>
                </c:pt>
                <c:pt idx="1">
                  <c:v>0.64</c:v>
                </c:pt>
                <c:pt idx="2">
                  <c:v>0.94</c:v>
                </c:pt>
                <c:pt idx="3">
                  <c:v>0.95</c:v>
                </c:pt>
                <c:pt idx="4">
                  <c:v>0.99</c:v>
                </c:pt>
              </c:numCache>
            </c:numRef>
          </c:val>
          <c:extLst>
            <c:ext xmlns:c16="http://schemas.microsoft.com/office/drawing/2014/chart" uri="{C3380CC4-5D6E-409C-BE32-E72D297353CC}">
              <c16:uniqueId val="{00000000-4857-465A-ABC1-503412343018}"/>
            </c:ext>
          </c:extLst>
        </c:ser>
        <c:ser>
          <c:idx val="1"/>
          <c:order val="1"/>
          <c:tx>
            <c:strRef>
              <c:f>'EPI Global Charts'!$C$9</c:f>
              <c:strCache>
                <c:ptCount val="1"/>
                <c:pt idx="0">
                  <c:v>AuPR</c:v>
                </c:pt>
              </c:strCache>
            </c:strRef>
          </c:tx>
          <c:spPr>
            <a:solidFill>
              <a:schemeClr val="accent2"/>
            </a:solidFill>
            <a:ln>
              <a:noFill/>
            </a:ln>
            <a:effectLst/>
          </c:spPr>
          <c:invertIfNegative val="0"/>
          <c:cat>
            <c:strRef>
              <c:f>'EPI Global Charts'!$A$10:$A$14</c:f>
              <c:strCache>
                <c:ptCount val="5"/>
                <c:pt idx="0">
                  <c:v>EPnet</c:v>
                </c:pt>
                <c:pt idx="1">
                  <c:v>SEPT</c:v>
                </c:pt>
                <c:pt idx="2">
                  <c:v>EPIHC</c:v>
                </c:pt>
                <c:pt idx="3">
                  <c:v>Zhuang et al.</c:v>
                </c:pt>
                <c:pt idx="4">
                  <c:v>SPEID</c:v>
                </c:pt>
              </c:strCache>
            </c:strRef>
          </c:cat>
          <c:val>
            <c:numRef>
              <c:f>'EPI Global Charts'!$C$10:$C$14</c:f>
              <c:numCache>
                <c:formatCode>General</c:formatCode>
                <c:ptCount val="5"/>
                <c:pt idx="0">
                  <c:v>0.81299999999999994</c:v>
                </c:pt>
                <c:pt idx="1">
                  <c:v>0.82</c:v>
                </c:pt>
                <c:pt idx="2">
                  <c:v>0.83</c:v>
                </c:pt>
                <c:pt idx="3">
                  <c:v>0.77</c:v>
                </c:pt>
                <c:pt idx="4">
                  <c:v>0.89</c:v>
                </c:pt>
              </c:numCache>
            </c:numRef>
          </c:val>
          <c:extLst>
            <c:ext xmlns:c16="http://schemas.microsoft.com/office/drawing/2014/chart" uri="{C3380CC4-5D6E-409C-BE32-E72D297353CC}">
              <c16:uniqueId val="{00000001-4857-465A-ABC1-503412343018}"/>
            </c:ext>
          </c:extLst>
        </c:ser>
        <c:dLbls>
          <c:showLegendKey val="0"/>
          <c:showVal val="0"/>
          <c:showCatName val="0"/>
          <c:showSerName val="0"/>
          <c:showPercent val="0"/>
          <c:showBubbleSize val="0"/>
        </c:dLbls>
        <c:gapWidth val="219"/>
        <c:overlap val="-27"/>
        <c:axId val="706614271"/>
        <c:axId val="706615103"/>
      </c:barChart>
      <c:catAx>
        <c:axId val="7066142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06615103"/>
        <c:crosses val="autoZero"/>
        <c:auto val="1"/>
        <c:lblAlgn val="ctr"/>
        <c:lblOffset val="100"/>
        <c:noMultiLvlLbl val="0"/>
      </c:catAx>
      <c:valAx>
        <c:axId val="70661510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0661427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100" b="1" i="0" u="none" strike="noStrike" kern="1200" spc="0" baseline="0">
                <a:solidFill>
                  <a:srgbClr val="005F8C"/>
                </a:solidFill>
                <a:latin typeface="+mn-lt"/>
                <a:ea typeface="+mn-ea"/>
                <a:cs typeface="+mn-cs"/>
              </a:defRPr>
            </a:pPr>
            <a:r>
              <a:rPr lang="en-IN" sz="1100" b="1" dirty="0">
                <a:solidFill>
                  <a:srgbClr val="005F8C"/>
                </a:solidFill>
              </a:rPr>
              <a:t>IMR90</a:t>
            </a:r>
          </a:p>
        </c:rich>
      </c:tx>
      <c:overlay val="0"/>
      <c:spPr>
        <a:noFill/>
        <a:ln>
          <a:noFill/>
        </a:ln>
        <a:effectLst/>
      </c:spPr>
      <c:txPr>
        <a:bodyPr rot="0" spcFirstLastPara="1" vertOverflow="ellipsis" vert="horz" wrap="square" anchor="ctr" anchorCtr="1"/>
        <a:lstStyle/>
        <a:p>
          <a:pPr>
            <a:defRPr sz="1100" b="1" i="0" u="none" strike="noStrike" kern="1200" spc="0" baseline="0">
              <a:solidFill>
                <a:srgbClr val="005F8C"/>
              </a:solidFill>
              <a:latin typeface="+mn-lt"/>
              <a:ea typeface="+mn-ea"/>
              <a:cs typeface="+mn-cs"/>
            </a:defRPr>
          </a:pPr>
          <a:endParaRPr lang="en-US"/>
        </a:p>
      </c:txPr>
    </c:title>
    <c:autoTitleDeleted val="0"/>
    <c:plotArea>
      <c:layout/>
      <c:barChart>
        <c:barDir val="col"/>
        <c:grouping val="clustered"/>
        <c:varyColors val="0"/>
        <c:ser>
          <c:idx val="0"/>
          <c:order val="0"/>
          <c:tx>
            <c:strRef>
              <c:f>'EPI Global Charts'!$B$22</c:f>
              <c:strCache>
                <c:ptCount val="1"/>
                <c:pt idx="0">
                  <c:v>AuROC</c:v>
                </c:pt>
              </c:strCache>
            </c:strRef>
          </c:tx>
          <c:spPr>
            <a:solidFill>
              <a:schemeClr val="accent1"/>
            </a:solidFill>
            <a:ln>
              <a:noFill/>
            </a:ln>
            <a:effectLst/>
          </c:spPr>
          <c:invertIfNegative val="0"/>
          <c:cat>
            <c:strRef>
              <c:f>'EPI Global Charts'!$A$23:$A$28</c:f>
              <c:strCache>
                <c:ptCount val="6"/>
                <c:pt idx="0">
                  <c:v>EPnet</c:v>
                </c:pt>
                <c:pt idx="1">
                  <c:v>SEPT</c:v>
                </c:pt>
                <c:pt idx="2">
                  <c:v>EPIHC</c:v>
                </c:pt>
                <c:pt idx="3">
                  <c:v>EPIP</c:v>
                </c:pt>
                <c:pt idx="4">
                  <c:v>Zhuang et al.</c:v>
                </c:pt>
                <c:pt idx="5">
                  <c:v>SPEID</c:v>
                </c:pt>
              </c:strCache>
            </c:strRef>
          </c:cat>
          <c:val>
            <c:numRef>
              <c:f>'EPI Global Charts'!$B$23:$B$28</c:f>
              <c:numCache>
                <c:formatCode>General</c:formatCode>
                <c:ptCount val="6"/>
                <c:pt idx="0">
                  <c:v>0.94499999999999995</c:v>
                </c:pt>
                <c:pt idx="1">
                  <c:v>0.65</c:v>
                </c:pt>
                <c:pt idx="2">
                  <c:v>0.91</c:v>
                </c:pt>
                <c:pt idx="3">
                  <c:v>0.99629999999999996</c:v>
                </c:pt>
                <c:pt idx="4">
                  <c:v>0.9</c:v>
                </c:pt>
                <c:pt idx="5">
                  <c:v>0.99</c:v>
                </c:pt>
              </c:numCache>
            </c:numRef>
          </c:val>
          <c:extLst>
            <c:ext xmlns:c16="http://schemas.microsoft.com/office/drawing/2014/chart" uri="{C3380CC4-5D6E-409C-BE32-E72D297353CC}">
              <c16:uniqueId val="{00000000-FC5E-47FD-8A27-D2573017D533}"/>
            </c:ext>
          </c:extLst>
        </c:ser>
        <c:ser>
          <c:idx val="1"/>
          <c:order val="1"/>
          <c:tx>
            <c:strRef>
              <c:f>'EPI Global Charts'!$C$22</c:f>
              <c:strCache>
                <c:ptCount val="1"/>
                <c:pt idx="0">
                  <c:v>AuPR</c:v>
                </c:pt>
              </c:strCache>
            </c:strRef>
          </c:tx>
          <c:spPr>
            <a:solidFill>
              <a:schemeClr val="accent2"/>
            </a:solidFill>
            <a:ln>
              <a:noFill/>
            </a:ln>
            <a:effectLst/>
          </c:spPr>
          <c:invertIfNegative val="0"/>
          <c:cat>
            <c:strRef>
              <c:f>'EPI Global Charts'!$A$23:$A$28</c:f>
              <c:strCache>
                <c:ptCount val="6"/>
                <c:pt idx="0">
                  <c:v>EPnet</c:v>
                </c:pt>
                <c:pt idx="1">
                  <c:v>SEPT</c:v>
                </c:pt>
                <c:pt idx="2">
                  <c:v>EPIHC</c:v>
                </c:pt>
                <c:pt idx="3">
                  <c:v>EPIP</c:v>
                </c:pt>
                <c:pt idx="4">
                  <c:v>Zhuang et al.</c:v>
                </c:pt>
                <c:pt idx="5">
                  <c:v>SPEID</c:v>
                </c:pt>
              </c:strCache>
            </c:strRef>
          </c:cat>
          <c:val>
            <c:numRef>
              <c:f>'EPI Global Charts'!$C$23:$C$28</c:f>
              <c:numCache>
                <c:formatCode>General</c:formatCode>
                <c:ptCount val="6"/>
                <c:pt idx="0">
                  <c:v>0.79200000000000004</c:v>
                </c:pt>
                <c:pt idx="1">
                  <c:v>0.82</c:v>
                </c:pt>
                <c:pt idx="2">
                  <c:v>0.75</c:v>
                </c:pt>
                <c:pt idx="3">
                  <c:v>0.98939999999999995</c:v>
                </c:pt>
                <c:pt idx="4">
                  <c:v>0.56000000000000005</c:v>
                </c:pt>
                <c:pt idx="5">
                  <c:v>0.95</c:v>
                </c:pt>
              </c:numCache>
            </c:numRef>
          </c:val>
          <c:extLst>
            <c:ext xmlns:c16="http://schemas.microsoft.com/office/drawing/2014/chart" uri="{C3380CC4-5D6E-409C-BE32-E72D297353CC}">
              <c16:uniqueId val="{00000001-FC5E-47FD-8A27-D2573017D533}"/>
            </c:ext>
          </c:extLst>
        </c:ser>
        <c:dLbls>
          <c:showLegendKey val="0"/>
          <c:showVal val="0"/>
          <c:showCatName val="0"/>
          <c:showSerName val="0"/>
          <c:showPercent val="0"/>
          <c:showBubbleSize val="0"/>
        </c:dLbls>
        <c:gapWidth val="219"/>
        <c:overlap val="-27"/>
        <c:axId val="261750223"/>
        <c:axId val="261755215"/>
      </c:barChart>
      <c:catAx>
        <c:axId val="261750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61755215"/>
        <c:crosses val="autoZero"/>
        <c:auto val="1"/>
        <c:lblAlgn val="ctr"/>
        <c:lblOffset val="100"/>
        <c:noMultiLvlLbl val="0"/>
      </c:catAx>
      <c:valAx>
        <c:axId val="2617552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617502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100" b="1" i="0" u="none" strike="noStrike" kern="1200" spc="0" baseline="0">
                <a:solidFill>
                  <a:srgbClr val="005F8C"/>
                </a:solidFill>
                <a:latin typeface="+mn-lt"/>
                <a:ea typeface="+mn-ea"/>
                <a:cs typeface="+mn-cs"/>
              </a:defRPr>
            </a:pPr>
            <a:r>
              <a:rPr lang="en-IN" sz="1100" b="1">
                <a:solidFill>
                  <a:srgbClr val="005F8C"/>
                </a:solidFill>
              </a:rPr>
              <a:t>NHEK</a:t>
            </a:r>
          </a:p>
        </c:rich>
      </c:tx>
      <c:overlay val="0"/>
      <c:spPr>
        <a:noFill/>
        <a:ln>
          <a:noFill/>
        </a:ln>
        <a:effectLst/>
      </c:spPr>
      <c:txPr>
        <a:bodyPr rot="0" spcFirstLastPara="1" vertOverflow="ellipsis" vert="horz" wrap="square" anchor="ctr" anchorCtr="1"/>
        <a:lstStyle/>
        <a:p>
          <a:pPr>
            <a:defRPr sz="1100" b="1" i="0" u="none" strike="noStrike" kern="1200" spc="0" baseline="0">
              <a:solidFill>
                <a:srgbClr val="005F8C"/>
              </a:solidFill>
              <a:latin typeface="+mn-lt"/>
              <a:ea typeface="+mn-ea"/>
              <a:cs typeface="+mn-cs"/>
            </a:defRPr>
          </a:pPr>
          <a:endParaRPr lang="en-US"/>
        </a:p>
      </c:txPr>
    </c:title>
    <c:autoTitleDeleted val="0"/>
    <c:plotArea>
      <c:layout/>
      <c:barChart>
        <c:barDir val="col"/>
        <c:grouping val="clustered"/>
        <c:varyColors val="0"/>
        <c:ser>
          <c:idx val="0"/>
          <c:order val="0"/>
          <c:tx>
            <c:strRef>
              <c:f>'EPI Global Charts'!$B$36</c:f>
              <c:strCache>
                <c:ptCount val="1"/>
                <c:pt idx="0">
                  <c:v>AuROC</c:v>
                </c:pt>
              </c:strCache>
            </c:strRef>
          </c:tx>
          <c:spPr>
            <a:solidFill>
              <a:schemeClr val="accent1"/>
            </a:solidFill>
            <a:ln>
              <a:noFill/>
            </a:ln>
            <a:effectLst/>
          </c:spPr>
          <c:invertIfNegative val="0"/>
          <c:cat>
            <c:strRef>
              <c:f>'EPI Global Charts'!$A$37:$A$42</c:f>
              <c:strCache>
                <c:ptCount val="6"/>
                <c:pt idx="0">
                  <c:v>EPnet</c:v>
                </c:pt>
                <c:pt idx="1">
                  <c:v>SEPT</c:v>
                </c:pt>
                <c:pt idx="2">
                  <c:v>EPIHC</c:v>
                </c:pt>
                <c:pt idx="3">
                  <c:v>EPIP</c:v>
                </c:pt>
                <c:pt idx="4">
                  <c:v>Zhuang et al.</c:v>
                </c:pt>
                <c:pt idx="5">
                  <c:v>SPEID</c:v>
                </c:pt>
              </c:strCache>
            </c:strRef>
          </c:cat>
          <c:val>
            <c:numRef>
              <c:f>'EPI Global Charts'!$B$37:$B$42</c:f>
              <c:numCache>
                <c:formatCode>General</c:formatCode>
                <c:ptCount val="6"/>
                <c:pt idx="0">
                  <c:v>0.96899999999999997</c:v>
                </c:pt>
                <c:pt idx="1">
                  <c:v>0.63</c:v>
                </c:pt>
                <c:pt idx="2">
                  <c:v>0.95</c:v>
                </c:pt>
                <c:pt idx="3">
                  <c:v>0.99419999999999997</c:v>
                </c:pt>
                <c:pt idx="4">
                  <c:v>0.96</c:v>
                </c:pt>
                <c:pt idx="5">
                  <c:v>0.99</c:v>
                </c:pt>
              </c:numCache>
            </c:numRef>
          </c:val>
          <c:extLst>
            <c:ext xmlns:c16="http://schemas.microsoft.com/office/drawing/2014/chart" uri="{C3380CC4-5D6E-409C-BE32-E72D297353CC}">
              <c16:uniqueId val="{00000000-4D1A-4CEA-A91C-5011AF12EB61}"/>
            </c:ext>
          </c:extLst>
        </c:ser>
        <c:ser>
          <c:idx val="1"/>
          <c:order val="1"/>
          <c:tx>
            <c:strRef>
              <c:f>'EPI Global Charts'!$C$36</c:f>
              <c:strCache>
                <c:ptCount val="1"/>
                <c:pt idx="0">
                  <c:v>AuPR</c:v>
                </c:pt>
              </c:strCache>
            </c:strRef>
          </c:tx>
          <c:spPr>
            <a:solidFill>
              <a:schemeClr val="accent2"/>
            </a:solidFill>
            <a:ln>
              <a:noFill/>
            </a:ln>
            <a:effectLst/>
          </c:spPr>
          <c:invertIfNegative val="0"/>
          <c:cat>
            <c:strRef>
              <c:f>'EPI Global Charts'!$A$37:$A$42</c:f>
              <c:strCache>
                <c:ptCount val="6"/>
                <c:pt idx="0">
                  <c:v>EPnet</c:v>
                </c:pt>
                <c:pt idx="1">
                  <c:v>SEPT</c:v>
                </c:pt>
                <c:pt idx="2">
                  <c:v>EPIHC</c:v>
                </c:pt>
                <c:pt idx="3">
                  <c:v>EPIP</c:v>
                </c:pt>
                <c:pt idx="4">
                  <c:v>Zhuang et al.</c:v>
                </c:pt>
                <c:pt idx="5">
                  <c:v>SPEID</c:v>
                </c:pt>
              </c:strCache>
            </c:strRef>
          </c:cat>
          <c:val>
            <c:numRef>
              <c:f>'EPI Global Charts'!$C$37:$C$42</c:f>
              <c:numCache>
                <c:formatCode>General</c:formatCode>
                <c:ptCount val="6"/>
                <c:pt idx="0">
                  <c:v>0.89500000000000002</c:v>
                </c:pt>
                <c:pt idx="1">
                  <c:v>0.81</c:v>
                </c:pt>
                <c:pt idx="2">
                  <c:v>0.85</c:v>
                </c:pt>
                <c:pt idx="3">
                  <c:v>0.93940000000000001</c:v>
                </c:pt>
                <c:pt idx="4">
                  <c:v>0.81</c:v>
                </c:pt>
                <c:pt idx="5">
                  <c:v>0.97</c:v>
                </c:pt>
              </c:numCache>
            </c:numRef>
          </c:val>
          <c:extLst>
            <c:ext xmlns:c16="http://schemas.microsoft.com/office/drawing/2014/chart" uri="{C3380CC4-5D6E-409C-BE32-E72D297353CC}">
              <c16:uniqueId val="{00000001-4D1A-4CEA-A91C-5011AF12EB61}"/>
            </c:ext>
          </c:extLst>
        </c:ser>
        <c:dLbls>
          <c:showLegendKey val="0"/>
          <c:showVal val="0"/>
          <c:showCatName val="0"/>
          <c:showSerName val="0"/>
          <c:showPercent val="0"/>
          <c:showBubbleSize val="0"/>
        </c:dLbls>
        <c:gapWidth val="219"/>
        <c:overlap val="-27"/>
        <c:axId val="780686703"/>
        <c:axId val="780700847"/>
      </c:barChart>
      <c:catAx>
        <c:axId val="7806867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0700847"/>
        <c:crosses val="autoZero"/>
        <c:auto val="1"/>
        <c:lblAlgn val="ctr"/>
        <c:lblOffset val="100"/>
        <c:noMultiLvlLbl val="0"/>
      </c:catAx>
      <c:valAx>
        <c:axId val="7807008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06867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100" b="1" i="0" u="none" strike="noStrike" kern="1200" spc="0" baseline="0">
                <a:solidFill>
                  <a:srgbClr val="005F8C"/>
                </a:solidFill>
                <a:latin typeface="+mn-lt"/>
                <a:ea typeface="+mn-ea"/>
                <a:cs typeface="+mn-cs"/>
              </a:defRPr>
            </a:pPr>
            <a:r>
              <a:rPr lang="en-IN" sz="1100" b="1">
                <a:solidFill>
                  <a:srgbClr val="005F8C"/>
                </a:solidFill>
              </a:rPr>
              <a:t>K562</a:t>
            </a:r>
          </a:p>
        </c:rich>
      </c:tx>
      <c:overlay val="0"/>
      <c:spPr>
        <a:noFill/>
        <a:ln>
          <a:noFill/>
        </a:ln>
        <a:effectLst/>
      </c:spPr>
      <c:txPr>
        <a:bodyPr rot="0" spcFirstLastPara="1" vertOverflow="ellipsis" vert="horz" wrap="square" anchor="ctr" anchorCtr="1"/>
        <a:lstStyle/>
        <a:p>
          <a:pPr>
            <a:defRPr sz="1100" b="1" i="0" u="none" strike="noStrike" kern="1200" spc="0" baseline="0">
              <a:solidFill>
                <a:srgbClr val="005F8C"/>
              </a:solidFill>
              <a:latin typeface="+mn-lt"/>
              <a:ea typeface="+mn-ea"/>
              <a:cs typeface="+mn-cs"/>
            </a:defRPr>
          </a:pPr>
          <a:endParaRPr lang="en-US"/>
        </a:p>
      </c:txPr>
    </c:title>
    <c:autoTitleDeleted val="0"/>
    <c:plotArea>
      <c:layout/>
      <c:barChart>
        <c:barDir val="col"/>
        <c:grouping val="clustered"/>
        <c:varyColors val="0"/>
        <c:ser>
          <c:idx val="0"/>
          <c:order val="0"/>
          <c:tx>
            <c:strRef>
              <c:f>'EPI Global Charts'!$B$29</c:f>
              <c:strCache>
                <c:ptCount val="1"/>
                <c:pt idx="0">
                  <c:v>AuROC</c:v>
                </c:pt>
              </c:strCache>
            </c:strRef>
          </c:tx>
          <c:spPr>
            <a:solidFill>
              <a:schemeClr val="accent1"/>
            </a:solidFill>
            <a:ln>
              <a:noFill/>
            </a:ln>
            <a:effectLst/>
          </c:spPr>
          <c:invertIfNegative val="0"/>
          <c:cat>
            <c:strRef>
              <c:f>'EPI Global Charts'!$A$30:$A$35</c:f>
              <c:strCache>
                <c:ptCount val="6"/>
                <c:pt idx="0">
                  <c:v>EPnet</c:v>
                </c:pt>
                <c:pt idx="1">
                  <c:v>SEPT</c:v>
                </c:pt>
                <c:pt idx="2">
                  <c:v>EPIHC</c:v>
                </c:pt>
                <c:pt idx="3">
                  <c:v>EPIP</c:v>
                </c:pt>
                <c:pt idx="4">
                  <c:v>Zhuang et al.</c:v>
                </c:pt>
                <c:pt idx="5">
                  <c:v>SPEID</c:v>
                </c:pt>
              </c:strCache>
            </c:strRef>
          </c:cat>
          <c:val>
            <c:numRef>
              <c:f>'EPI Global Charts'!$B$30:$B$35</c:f>
              <c:numCache>
                <c:formatCode>General</c:formatCode>
                <c:ptCount val="6"/>
                <c:pt idx="0">
                  <c:v>0.94199999999999995</c:v>
                </c:pt>
                <c:pt idx="1">
                  <c:v>0.59</c:v>
                </c:pt>
                <c:pt idx="2">
                  <c:v>0.93</c:v>
                </c:pt>
                <c:pt idx="3">
                  <c:v>0.99470000000000003</c:v>
                </c:pt>
                <c:pt idx="4">
                  <c:v>0.87</c:v>
                </c:pt>
                <c:pt idx="5">
                  <c:v>0.99</c:v>
                </c:pt>
              </c:numCache>
            </c:numRef>
          </c:val>
          <c:extLst>
            <c:ext xmlns:c16="http://schemas.microsoft.com/office/drawing/2014/chart" uri="{C3380CC4-5D6E-409C-BE32-E72D297353CC}">
              <c16:uniqueId val="{00000000-8A12-4036-A1AC-D837D08F29AB}"/>
            </c:ext>
          </c:extLst>
        </c:ser>
        <c:ser>
          <c:idx val="1"/>
          <c:order val="1"/>
          <c:tx>
            <c:strRef>
              <c:f>'EPI Global Charts'!$C$29</c:f>
              <c:strCache>
                <c:ptCount val="1"/>
                <c:pt idx="0">
                  <c:v>AuPR</c:v>
                </c:pt>
              </c:strCache>
            </c:strRef>
          </c:tx>
          <c:spPr>
            <a:solidFill>
              <a:schemeClr val="accent2"/>
            </a:solidFill>
            <a:ln>
              <a:noFill/>
            </a:ln>
            <a:effectLst/>
          </c:spPr>
          <c:invertIfNegative val="0"/>
          <c:cat>
            <c:strRef>
              <c:f>'EPI Global Charts'!$A$30:$A$35</c:f>
              <c:strCache>
                <c:ptCount val="6"/>
                <c:pt idx="0">
                  <c:v>EPnet</c:v>
                </c:pt>
                <c:pt idx="1">
                  <c:v>SEPT</c:v>
                </c:pt>
                <c:pt idx="2">
                  <c:v>EPIHC</c:v>
                </c:pt>
                <c:pt idx="3">
                  <c:v>EPIP</c:v>
                </c:pt>
                <c:pt idx="4">
                  <c:v>Zhuang et al.</c:v>
                </c:pt>
                <c:pt idx="5">
                  <c:v>SPEID</c:v>
                </c:pt>
              </c:strCache>
            </c:strRef>
          </c:cat>
          <c:val>
            <c:numRef>
              <c:f>'EPI Global Charts'!$C$30:$C$35</c:f>
              <c:numCache>
                <c:formatCode>General</c:formatCode>
                <c:ptCount val="6"/>
                <c:pt idx="0">
                  <c:v>0.81100000000000005</c:v>
                </c:pt>
                <c:pt idx="1">
                  <c:v>0.78</c:v>
                </c:pt>
                <c:pt idx="2">
                  <c:v>0.77</c:v>
                </c:pt>
                <c:pt idx="3">
                  <c:v>0.98740000000000006</c:v>
                </c:pt>
                <c:pt idx="4">
                  <c:v>0.5</c:v>
                </c:pt>
                <c:pt idx="5">
                  <c:v>0.97</c:v>
                </c:pt>
              </c:numCache>
            </c:numRef>
          </c:val>
          <c:extLst>
            <c:ext xmlns:c16="http://schemas.microsoft.com/office/drawing/2014/chart" uri="{C3380CC4-5D6E-409C-BE32-E72D297353CC}">
              <c16:uniqueId val="{00000001-8A12-4036-A1AC-D837D08F29AB}"/>
            </c:ext>
          </c:extLst>
        </c:ser>
        <c:dLbls>
          <c:showLegendKey val="0"/>
          <c:showVal val="0"/>
          <c:showCatName val="0"/>
          <c:showSerName val="0"/>
          <c:showPercent val="0"/>
          <c:showBubbleSize val="0"/>
        </c:dLbls>
        <c:gapWidth val="219"/>
        <c:overlap val="-27"/>
        <c:axId val="396298415"/>
        <c:axId val="396299247"/>
      </c:barChart>
      <c:catAx>
        <c:axId val="3962984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6299247"/>
        <c:crosses val="autoZero"/>
        <c:auto val="1"/>
        <c:lblAlgn val="ctr"/>
        <c:lblOffset val="100"/>
        <c:noMultiLvlLbl val="0"/>
      </c:catAx>
      <c:valAx>
        <c:axId val="3962992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6298415"/>
        <c:crosses val="autoZero"/>
        <c:crossBetween val="between"/>
      </c:valAx>
      <c:spPr>
        <a:noFill/>
        <a:ln>
          <a:noFill/>
        </a:ln>
        <a:effectLst/>
      </c:spPr>
    </c:plotArea>
    <c:legend>
      <c:legendPos val="b"/>
      <c:layout>
        <c:manualLayout>
          <c:xMode val="edge"/>
          <c:yMode val="edge"/>
          <c:x val="0"/>
          <c:y val="2.7722222222222219E-3"/>
          <c:w val="0.34307534722222222"/>
          <c:h val="8.504523809523809E-2"/>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100" b="1" i="0" u="none" strike="noStrike" kern="1200" spc="0" baseline="0">
                <a:solidFill>
                  <a:srgbClr val="005F8C"/>
                </a:solidFill>
                <a:latin typeface="+mn-lt"/>
                <a:ea typeface="+mn-ea"/>
                <a:cs typeface="+mn-cs"/>
              </a:defRPr>
            </a:pPr>
            <a:r>
              <a:rPr lang="en-IN" sz="1100" b="1">
                <a:solidFill>
                  <a:srgbClr val="005F8C"/>
                </a:solidFill>
              </a:rPr>
              <a:t>GM12878</a:t>
            </a:r>
          </a:p>
        </c:rich>
      </c:tx>
      <c:overlay val="0"/>
      <c:spPr>
        <a:noFill/>
        <a:ln>
          <a:noFill/>
        </a:ln>
        <a:effectLst/>
      </c:spPr>
      <c:txPr>
        <a:bodyPr rot="0" spcFirstLastPara="1" vertOverflow="ellipsis" vert="horz" wrap="square" anchor="ctr" anchorCtr="1"/>
        <a:lstStyle/>
        <a:p>
          <a:pPr>
            <a:defRPr sz="1100" b="1" i="0" u="none" strike="noStrike" kern="1200" spc="0" baseline="0">
              <a:solidFill>
                <a:srgbClr val="005F8C"/>
              </a:solidFill>
              <a:latin typeface="+mn-lt"/>
              <a:ea typeface="+mn-ea"/>
              <a:cs typeface="+mn-cs"/>
            </a:defRPr>
          </a:pPr>
          <a:endParaRPr lang="en-US"/>
        </a:p>
      </c:txPr>
    </c:title>
    <c:autoTitleDeleted val="0"/>
    <c:plotArea>
      <c:layout/>
      <c:barChart>
        <c:barDir val="col"/>
        <c:grouping val="clustered"/>
        <c:varyColors val="0"/>
        <c:ser>
          <c:idx val="0"/>
          <c:order val="0"/>
          <c:tx>
            <c:strRef>
              <c:f>'EPI Specific Charts'!$B$1</c:f>
              <c:strCache>
                <c:ptCount val="1"/>
                <c:pt idx="0">
                  <c:v>AuROC</c:v>
                </c:pt>
              </c:strCache>
            </c:strRef>
          </c:tx>
          <c:spPr>
            <a:solidFill>
              <a:schemeClr val="accent1"/>
            </a:solidFill>
            <a:ln>
              <a:noFill/>
            </a:ln>
            <a:effectLst/>
          </c:spPr>
          <c:invertIfNegative val="0"/>
          <c:cat>
            <c:strRef>
              <c:f>'EPI Specific Charts'!$A$2:$A$4</c:f>
              <c:strCache>
                <c:ptCount val="3"/>
                <c:pt idx="0">
                  <c:v>EPIP</c:v>
                </c:pt>
                <c:pt idx="1">
                  <c:v>Zhuang et al.</c:v>
                </c:pt>
                <c:pt idx="2">
                  <c:v>EAGLE</c:v>
                </c:pt>
              </c:strCache>
            </c:strRef>
          </c:cat>
          <c:val>
            <c:numRef>
              <c:f>'EPI Specific Charts'!$B$2:$B$4</c:f>
              <c:numCache>
                <c:formatCode>General</c:formatCode>
                <c:ptCount val="3"/>
                <c:pt idx="0">
                  <c:v>0.98729999999999996</c:v>
                </c:pt>
                <c:pt idx="1">
                  <c:v>0.98</c:v>
                </c:pt>
                <c:pt idx="2">
                  <c:v>0.94030000000000002</c:v>
                </c:pt>
              </c:numCache>
            </c:numRef>
          </c:val>
          <c:extLst>
            <c:ext xmlns:c16="http://schemas.microsoft.com/office/drawing/2014/chart" uri="{C3380CC4-5D6E-409C-BE32-E72D297353CC}">
              <c16:uniqueId val="{00000000-F0FF-4099-8EB3-C86BC0F4ED1D}"/>
            </c:ext>
          </c:extLst>
        </c:ser>
        <c:ser>
          <c:idx val="1"/>
          <c:order val="1"/>
          <c:tx>
            <c:strRef>
              <c:f>'EPI Specific Charts'!$C$1</c:f>
              <c:strCache>
                <c:ptCount val="1"/>
                <c:pt idx="0">
                  <c:v>AuPR</c:v>
                </c:pt>
              </c:strCache>
            </c:strRef>
          </c:tx>
          <c:spPr>
            <a:solidFill>
              <a:schemeClr val="accent2"/>
            </a:solidFill>
            <a:ln>
              <a:noFill/>
            </a:ln>
            <a:effectLst/>
          </c:spPr>
          <c:invertIfNegative val="0"/>
          <c:cat>
            <c:strRef>
              <c:f>'EPI Specific Charts'!$A$2:$A$4</c:f>
              <c:strCache>
                <c:ptCount val="3"/>
                <c:pt idx="0">
                  <c:v>EPIP</c:v>
                </c:pt>
                <c:pt idx="1">
                  <c:v>Zhuang et al.</c:v>
                </c:pt>
                <c:pt idx="2">
                  <c:v>EAGLE</c:v>
                </c:pt>
              </c:strCache>
            </c:strRef>
          </c:cat>
          <c:val>
            <c:numRef>
              <c:f>'EPI Specific Charts'!$C$2:$C$4</c:f>
              <c:numCache>
                <c:formatCode>General</c:formatCode>
                <c:ptCount val="3"/>
                <c:pt idx="0">
                  <c:v>0.98350000000000004</c:v>
                </c:pt>
                <c:pt idx="1">
                  <c:v>0.92</c:v>
                </c:pt>
              </c:numCache>
            </c:numRef>
          </c:val>
          <c:extLst>
            <c:ext xmlns:c16="http://schemas.microsoft.com/office/drawing/2014/chart" uri="{C3380CC4-5D6E-409C-BE32-E72D297353CC}">
              <c16:uniqueId val="{00000001-F0FF-4099-8EB3-C86BC0F4ED1D}"/>
            </c:ext>
          </c:extLst>
        </c:ser>
        <c:dLbls>
          <c:showLegendKey val="0"/>
          <c:showVal val="0"/>
          <c:showCatName val="0"/>
          <c:showSerName val="0"/>
          <c:showPercent val="0"/>
          <c:showBubbleSize val="0"/>
        </c:dLbls>
        <c:gapWidth val="219"/>
        <c:overlap val="-27"/>
        <c:axId val="704679775"/>
        <c:axId val="704683935"/>
      </c:barChart>
      <c:catAx>
        <c:axId val="7046797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04683935"/>
        <c:crosses val="autoZero"/>
        <c:auto val="1"/>
        <c:lblAlgn val="ctr"/>
        <c:lblOffset val="100"/>
        <c:noMultiLvlLbl val="0"/>
      </c:catAx>
      <c:valAx>
        <c:axId val="70468393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046797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100" b="1" i="0" u="none" strike="noStrike" kern="1200" spc="0" baseline="0">
                <a:solidFill>
                  <a:srgbClr val="005F8C"/>
                </a:solidFill>
                <a:latin typeface="+mn-lt"/>
                <a:ea typeface="+mn-ea"/>
                <a:cs typeface="+mn-cs"/>
              </a:defRPr>
            </a:pPr>
            <a:r>
              <a:rPr lang="en-IN" sz="1100" b="1">
                <a:solidFill>
                  <a:srgbClr val="005F8C"/>
                </a:solidFill>
              </a:rPr>
              <a:t>K562</a:t>
            </a:r>
          </a:p>
        </c:rich>
      </c:tx>
      <c:overlay val="0"/>
      <c:spPr>
        <a:noFill/>
        <a:ln>
          <a:noFill/>
        </a:ln>
        <a:effectLst/>
      </c:spPr>
      <c:txPr>
        <a:bodyPr rot="0" spcFirstLastPara="1" vertOverflow="ellipsis" vert="horz" wrap="square" anchor="ctr" anchorCtr="1"/>
        <a:lstStyle/>
        <a:p>
          <a:pPr>
            <a:defRPr sz="1100" b="1" i="0" u="none" strike="noStrike" kern="1200" spc="0" baseline="0">
              <a:solidFill>
                <a:srgbClr val="005F8C"/>
              </a:solidFill>
              <a:latin typeface="+mn-lt"/>
              <a:ea typeface="+mn-ea"/>
              <a:cs typeface="+mn-cs"/>
            </a:defRPr>
          </a:pPr>
          <a:endParaRPr lang="en-US"/>
        </a:p>
      </c:txPr>
    </c:title>
    <c:autoTitleDeleted val="0"/>
    <c:plotArea>
      <c:layout/>
      <c:barChart>
        <c:barDir val="col"/>
        <c:grouping val="clustered"/>
        <c:varyColors val="0"/>
        <c:ser>
          <c:idx val="0"/>
          <c:order val="0"/>
          <c:tx>
            <c:strRef>
              <c:f>'EPI Specific Charts'!$B$11</c:f>
              <c:strCache>
                <c:ptCount val="1"/>
                <c:pt idx="0">
                  <c:v>AuROC</c:v>
                </c:pt>
              </c:strCache>
            </c:strRef>
          </c:tx>
          <c:spPr>
            <a:solidFill>
              <a:schemeClr val="accent1"/>
            </a:solidFill>
            <a:ln>
              <a:noFill/>
            </a:ln>
            <a:effectLst/>
          </c:spPr>
          <c:invertIfNegative val="0"/>
          <c:cat>
            <c:strRef>
              <c:f>'EPI Specific Charts'!$A$12:$A$14</c:f>
              <c:strCache>
                <c:ptCount val="3"/>
                <c:pt idx="0">
                  <c:v>EPIP</c:v>
                </c:pt>
                <c:pt idx="1">
                  <c:v>Zhuang et al.</c:v>
                </c:pt>
                <c:pt idx="2">
                  <c:v>EAGLE</c:v>
                </c:pt>
              </c:strCache>
            </c:strRef>
          </c:cat>
          <c:val>
            <c:numRef>
              <c:f>'EPI Specific Charts'!$B$12:$B$14</c:f>
              <c:numCache>
                <c:formatCode>General</c:formatCode>
                <c:ptCount val="3"/>
                <c:pt idx="0">
                  <c:v>0.99550000000000005</c:v>
                </c:pt>
                <c:pt idx="1">
                  <c:v>0.99</c:v>
                </c:pt>
                <c:pt idx="2">
                  <c:v>0.95650000000000002</c:v>
                </c:pt>
              </c:numCache>
            </c:numRef>
          </c:val>
          <c:extLst>
            <c:ext xmlns:c16="http://schemas.microsoft.com/office/drawing/2014/chart" uri="{C3380CC4-5D6E-409C-BE32-E72D297353CC}">
              <c16:uniqueId val="{00000000-6333-4BA5-9350-1E230D1D9D45}"/>
            </c:ext>
          </c:extLst>
        </c:ser>
        <c:ser>
          <c:idx val="1"/>
          <c:order val="1"/>
          <c:tx>
            <c:strRef>
              <c:f>'EPI Specific Charts'!$C$11</c:f>
              <c:strCache>
                <c:ptCount val="1"/>
                <c:pt idx="0">
                  <c:v>AuPR</c:v>
                </c:pt>
              </c:strCache>
            </c:strRef>
          </c:tx>
          <c:spPr>
            <a:solidFill>
              <a:schemeClr val="accent2"/>
            </a:solidFill>
            <a:ln>
              <a:noFill/>
            </a:ln>
            <a:effectLst/>
          </c:spPr>
          <c:invertIfNegative val="0"/>
          <c:cat>
            <c:strRef>
              <c:f>'EPI Specific Charts'!$A$12:$A$14</c:f>
              <c:strCache>
                <c:ptCount val="3"/>
                <c:pt idx="0">
                  <c:v>EPIP</c:v>
                </c:pt>
                <c:pt idx="1">
                  <c:v>Zhuang et al.</c:v>
                </c:pt>
                <c:pt idx="2">
                  <c:v>EAGLE</c:v>
                </c:pt>
              </c:strCache>
            </c:strRef>
          </c:cat>
          <c:val>
            <c:numRef>
              <c:f>'EPI Specific Charts'!$C$12:$C$14</c:f>
              <c:numCache>
                <c:formatCode>General</c:formatCode>
                <c:ptCount val="3"/>
                <c:pt idx="0">
                  <c:v>0.99209999999999998</c:v>
                </c:pt>
                <c:pt idx="1">
                  <c:v>0.95</c:v>
                </c:pt>
                <c:pt idx="2">
                  <c:v>0.95279999999999998</c:v>
                </c:pt>
              </c:numCache>
            </c:numRef>
          </c:val>
          <c:extLst>
            <c:ext xmlns:c16="http://schemas.microsoft.com/office/drawing/2014/chart" uri="{C3380CC4-5D6E-409C-BE32-E72D297353CC}">
              <c16:uniqueId val="{00000001-6333-4BA5-9350-1E230D1D9D45}"/>
            </c:ext>
          </c:extLst>
        </c:ser>
        <c:dLbls>
          <c:showLegendKey val="0"/>
          <c:showVal val="0"/>
          <c:showCatName val="0"/>
          <c:showSerName val="0"/>
          <c:showPercent val="0"/>
          <c:showBubbleSize val="0"/>
        </c:dLbls>
        <c:gapWidth val="219"/>
        <c:overlap val="-27"/>
        <c:axId val="704682687"/>
        <c:axId val="704677695"/>
      </c:barChart>
      <c:catAx>
        <c:axId val="7046826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04677695"/>
        <c:crosses val="autoZero"/>
        <c:auto val="1"/>
        <c:lblAlgn val="ctr"/>
        <c:lblOffset val="100"/>
        <c:noMultiLvlLbl val="0"/>
      </c:catAx>
      <c:valAx>
        <c:axId val="7046776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046826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100" b="1" i="0" u="none" strike="noStrike" kern="1200" spc="0" baseline="0">
                <a:solidFill>
                  <a:srgbClr val="005F8C"/>
                </a:solidFill>
                <a:latin typeface="+mn-lt"/>
                <a:ea typeface="+mn-ea"/>
                <a:cs typeface="+mn-cs"/>
              </a:defRPr>
            </a:pPr>
            <a:r>
              <a:rPr lang="en-IN" sz="1100" b="1" dirty="0">
                <a:solidFill>
                  <a:srgbClr val="005F8C"/>
                </a:solidFill>
              </a:rPr>
              <a:t>HUVEC</a:t>
            </a:r>
          </a:p>
        </c:rich>
      </c:tx>
      <c:overlay val="0"/>
      <c:spPr>
        <a:noFill/>
        <a:ln>
          <a:noFill/>
        </a:ln>
        <a:effectLst/>
      </c:spPr>
      <c:txPr>
        <a:bodyPr rot="0" spcFirstLastPara="1" vertOverflow="ellipsis" vert="horz" wrap="square" anchor="ctr" anchorCtr="1"/>
        <a:lstStyle/>
        <a:p>
          <a:pPr>
            <a:defRPr sz="1100" b="1" i="0" u="none" strike="noStrike" kern="1200" spc="0" baseline="0">
              <a:solidFill>
                <a:srgbClr val="005F8C"/>
              </a:solidFill>
              <a:latin typeface="+mn-lt"/>
              <a:ea typeface="+mn-ea"/>
              <a:cs typeface="+mn-cs"/>
            </a:defRPr>
          </a:pPr>
          <a:endParaRPr lang="en-US"/>
        </a:p>
      </c:txPr>
    </c:title>
    <c:autoTitleDeleted val="0"/>
    <c:plotArea>
      <c:layout/>
      <c:barChart>
        <c:barDir val="col"/>
        <c:grouping val="clustered"/>
        <c:varyColors val="0"/>
        <c:ser>
          <c:idx val="0"/>
          <c:order val="0"/>
          <c:tx>
            <c:strRef>
              <c:f>'EPI Specific Charts'!$B$5</c:f>
              <c:strCache>
                <c:ptCount val="1"/>
                <c:pt idx="0">
                  <c:v>AuROC</c:v>
                </c:pt>
              </c:strCache>
            </c:strRef>
          </c:tx>
          <c:spPr>
            <a:solidFill>
              <a:schemeClr val="accent1"/>
            </a:solidFill>
            <a:ln>
              <a:noFill/>
            </a:ln>
            <a:effectLst/>
          </c:spPr>
          <c:invertIfNegative val="0"/>
          <c:cat>
            <c:strRef>
              <c:f>'EPI Specific Charts'!$A$6:$A$7</c:f>
              <c:strCache>
                <c:ptCount val="2"/>
                <c:pt idx="0">
                  <c:v>EPIP</c:v>
                </c:pt>
                <c:pt idx="1">
                  <c:v>Zhuang et al.</c:v>
                </c:pt>
              </c:strCache>
            </c:strRef>
          </c:cat>
          <c:val>
            <c:numRef>
              <c:f>'EPI Specific Charts'!$B$6:$B$7</c:f>
              <c:numCache>
                <c:formatCode>General</c:formatCode>
                <c:ptCount val="2"/>
                <c:pt idx="0">
                  <c:v>0.99199999999999999</c:v>
                </c:pt>
                <c:pt idx="1">
                  <c:v>0.99</c:v>
                </c:pt>
              </c:numCache>
            </c:numRef>
          </c:val>
          <c:extLst>
            <c:ext xmlns:c16="http://schemas.microsoft.com/office/drawing/2014/chart" uri="{C3380CC4-5D6E-409C-BE32-E72D297353CC}">
              <c16:uniqueId val="{00000000-4371-448E-9C9E-1D4B22ABBA50}"/>
            </c:ext>
          </c:extLst>
        </c:ser>
        <c:ser>
          <c:idx val="1"/>
          <c:order val="1"/>
          <c:tx>
            <c:strRef>
              <c:f>'EPI Specific Charts'!$C$5</c:f>
              <c:strCache>
                <c:ptCount val="1"/>
                <c:pt idx="0">
                  <c:v>AuPR</c:v>
                </c:pt>
              </c:strCache>
            </c:strRef>
          </c:tx>
          <c:spPr>
            <a:solidFill>
              <a:schemeClr val="accent2"/>
            </a:solidFill>
            <a:ln>
              <a:noFill/>
            </a:ln>
            <a:effectLst/>
          </c:spPr>
          <c:invertIfNegative val="0"/>
          <c:cat>
            <c:strRef>
              <c:f>'EPI Specific Charts'!$A$6:$A$7</c:f>
              <c:strCache>
                <c:ptCount val="2"/>
                <c:pt idx="0">
                  <c:v>EPIP</c:v>
                </c:pt>
                <c:pt idx="1">
                  <c:v>Zhuang et al.</c:v>
                </c:pt>
              </c:strCache>
            </c:strRef>
          </c:cat>
          <c:val>
            <c:numRef>
              <c:f>'EPI Specific Charts'!$C$6:$C$7</c:f>
              <c:numCache>
                <c:formatCode>General</c:formatCode>
                <c:ptCount val="2"/>
                <c:pt idx="0">
                  <c:v>0.98160000000000003</c:v>
                </c:pt>
                <c:pt idx="1">
                  <c:v>0.95</c:v>
                </c:pt>
              </c:numCache>
            </c:numRef>
          </c:val>
          <c:extLst>
            <c:ext xmlns:c16="http://schemas.microsoft.com/office/drawing/2014/chart" uri="{C3380CC4-5D6E-409C-BE32-E72D297353CC}">
              <c16:uniqueId val="{00000001-4371-448E-9C9E-1D4B22ABBA50}"/>
            </c:ext>
          </c:extLst>
        </c:ser>
        <c:dLbls>
          <c:showLegendKey val="0"/>
          <c:showVal val="0"/>
          <c:showCatName val="0"/>
          <c:showSerName val="0"/>
          <c:showPercent val="0"/>
          <c:showBubbleSize val="0"/>
        </c:dLbls>
        <c:gapWidth val="219"/>
        <c:overlap val="-27"/>
        <c:axId val="261750639"/>
        <c:axId val="261749391"/>
      </c:barChart>
      <c:catAx>
        <c:axId val="2617506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61749391"/>
        <c:crosses val="autoZero"/>
        <c:auto val="1"/>
        <c:lblAlgn val="ctr"/>
        <c:lblOffset val="100"/>
        <c:noMultiLvlLbl val="0"/>
      </c:catAx>
      <c:valAx>
        <c:axId val="26174939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61750639"/>
        <c:crosses val="autoZero"/>
        <c:crossBetween val="between"/>
      </c:valAx>
      <c:spPr>
        <a:noFill/>
        <a:ln>
          <a:noFill/>
        </a:ln>
        <a:effectLst/>
      </c:spPr>
    </c:plotArea>
    <c:legend>
      <c:legendPos val="b"/>
      <c:layout>
        <c:manualLayout>
          <c:xMode val="edge"/>
          <c:yMode val="edge"/>
          <c:x val="0"/>
          <c:y val="0"/>
          <c:w val="0.34307534722222222"/>
          <c:h val="8.504523809523809E-2"/>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6053D31-9500-4423-9A88-1305FDAFC30C}"/>
              </a:ext>
            </a:extLst>
          </p:cNvPr>
          <p:cNvSpPr txBox="1">
            <a:spLocks noGrp="1"/>
          </p:cNvSpPr>
          <p:nvPr>
            <p:ph type="hdr" sz="quarter"/>
          </p:nvPr>
        </p:nvSpPr>
        <p:spPr>
          <a:xfrm>
            <a:off x="0" y="0"/>
            <a:ext cx="3280680" cy="534240"/>
          </a:xfrm>
          <a:prstGeom prst="rect">
            <a:avLst/>
          </a:prstGeom>
          <a:noFill/>
          <a:ln>
            <a:noFill/>
          </a:ln>
        </p:spPr>
        <p:txBody>
          <a:bodyPr vert="horz" wrap="none" lIns="90000" tIns="45000" rIns="90000" bIns="45000" anchorCtr="0" compatLnSpc="0">
            <a:noAutofit/>
          </a:bodyPr>
          <a:lstStyle/>
          <a:p>
            <a:pPr marL="0" marR="0" lvl="0" indent="0" rtl="0" hangingPunct="0">
              <a:lnSpc>
                <a:spcPct val="100000"/>
              </a:lnSpc>
              <a:spcBef>
                <a:spcPts val="0"/>
              </a:spcBef>
              <a:spcAft>
                <a:spcPts val="0"/>
              </a:spcAft>
              <a:buNone/>
              <a:tabLst/>
              <a:defRPr sz="1400"/>
            </a:pPr>
            <a:endParaRPr lang="en-US" sz="1400" b="0" i="0" u="none" strike="noStrike" kern="1200">
              <a:ln>
                <a:noFill/>
              </a:ln>
              <a:latin typeface="Liberation Sans" pitchFamily="18"/>
              <a:ea typeface="DejaVu Sans" pitchFamily="2"/>
              <a:cs typeface="Roboto" pitchFamily="2"/>
            </a:endParaRPr>
          </a:p>
        </p:txBody>
      </p:sp>
      <p:sp>
        <p:nvSpPr>
          <p:cNvPr id="3" name="Date Placeholder 2">
            <a:extLst>
              <a:ext uri="{FF2B5EF4-FFF2-40B4-BE49-F238E27FC236}">
                <a16:creationId xmlns:a16="http://schemas.microsoft.com/office/drawing/2014/main" id="{860088FF-7CA8-4ED9-922A-9AD6A800F3E0}"/>
              </a:ext>
            </a:extLst>
          </p:cNvPr>
          <p:cNvSpPr txBox="1">
            <a:spLocks noGrp="1"/>
          </p:cNvSpPr>
          <p:nvPr>
            <p:ph type="dt" sz="quarter" idx="1"/>
          </p:nvPr>
        </p:nvSpPr>
        <p:spPr>
          <a:xfrm>
            <a:off x="4278960" y="0"/>
            <a:ext cx="3280680" cy="534240"/>
          </a:xfrm>
          <a:prstGeom prst="rect">
            <a:avLst/>
          </a:prstGeom>
          <a:noFill/>
          <a:ln>
            <a:noFill/>
          </a:ln>
        </p:spPr>
        <p:txBody>
          <a:bodyPr vert="horz" wrap="none" lIns="90000" tIns="45000" rIns="90000" bIns="45000" anchorCtr="0" compatLnSpc="0">
            <a:noAutofit/>
          </a:bodyPr>
          <a:lstStyle/>
          <a:p>
            <a:pPr marL="0" marR="0" lvl="0" indent="0" algn="r" rtl="0" hangingPunct="0">
              <a:lnSpc>
                <a:spcPct val="100000"/>
              </a:lnSpc>
              <a:spcBef>
                <a:spcPts val="0"/>
              </a:spcBef>
              <a:spcAft>
                <a:spcPts val="0"/>
              </a:spcAft>
              <a:buNone/>
              <a:tabLst/>
              <a:defRPr sz="1400"/>
            </a:pPr>
            <a:endParaRPr lang="en-US" sz="1400" b="0" i="0" u="none" strike="noStrike" kern="1200">
              <a:ln>
                <a:noFill/>
              </a:ln>
              <a:latin typeface="Liberation Sans" pitchFamily="18"/>
              <a:ea typeface="DejaVu Sans" pitchFamily="2"/>
              <a:cs typeface="Roboto" pitchFamily="2"/>
            </a:endParaRPr>
          </a:p>
        </p:txBody>
      </p:sp>
      <p:sp>
        <p:nvSpPr>
          <p:cNvPr id="4" name="Footer Placeholder 3">
            <a:extLst>
              <a:ext uri="{FF2B5EF4-FFF2-40B4-BE49-F238E27FC236}">
                <a16:creationId xmlns:a16="http://schemas.microsoft.com/office/drawing/2014/main" id="{F8926D8F-45AC-4780-8806-ECB38BA9517D}"/>
              </a:ext>
            </a:extLst>
          </p:cNvPr>
          <p:cNvSpPr txBox="1">
            <a:spLocks noGrp="1"/>
          </p:cNvSpPr>
          <p:nvPr>
            <p:ph type="ftr" sz="quarter" idx="2"/>
          </p:nvPr>
        </p:nvSpPr>
        <p:spPr>
          <a:xfrm>
            <a:off x="0" y="10157400"/>
            <a:ext cx="3280680" cy="534240"/>
          </a:xfrm>
          <a:prstGeom prst="rect">
            <a:avLst/>
          </a:prstGeom>
          <a:noFill/>
          <a:ln>
            <a:noFill/>
          </a:ln>
        </p:spPr>
        <p:txBody>
          <a:bodyPr vert="horz" wrap="none" lIns="90000" tIns="45000" rIns="90000" bIns="45000" anchor="b" anchorCtr="0" compatLnSpc="0">
            <a:noAutofit/>
          </a:bodyPr>
          <a:lstStyle/>
          <a:p>
            <a:pPr marL="0" marR="0" lvl="0" indent="0" rtl="0" hangingPunct="0">
              <a:lnSpc>
                <a:spcPct val="100000"/>
              </a:lnSpc>
              <a:spcBef>
                <a:spcPts val="0"/>
              </a:spcBef>
              <a:spcAft>
                <a:spcPts val="0"/>
              </a:spcAft>
              <a:buNone/>
              <a:tabLst/>
              <a:defRPr sz="1400"/>
            </a:pPr>
            <a:endParaRPr lang="en-US" sz="1400" b="0" i="0" u="none" strike="noStrike" kern="1200">
              <a:ln>
                <a:noFill/>
              </a:ln>
              <a:latin typeface="Liberation Sans" pitchFamily="18"/>
              <a:ea typeface="DejaVu Sans" pitchFamily="2"/>
              <a:cs typeface="Roboto" pitchFamily="2"/>
            </a:endParaRPr>
          </a:p>
        </p:txBody>
      </p:sp>
      <p:sp>
        <p:nvSpPr>
          <p:cNvPr id="5" name="Slide Number Placeholder 4">
            <a:extLst>
              <a:ext uri="{FF2B5EF4-FFF2-40B4-BE49-F238E27FC236}">
                <a16:creationId xmlns:a16="http://schemas.microsoft.com/office/drawing/2014/main" id="{39CE54E7-B771-47B3-9E3E-DB34E9AF4529}"/>
              </a:ext>
            </a:extLst>
          </p:cNvPr>
          <p:cNvSpPr txBox="1">
            <a:spLocks noGrp="1"/>
          </p:cNvSpPr>
          <p:nvPr>
            <p:ph type="sldNum" sz="quarter" idx="3"/>
          </p:nvPr>
        </p:nvSpPr>
        <p:spPr>
          <a:xfrm>
            <a:off x="4278960" y="10157400"/>
            <a:ext cx="3280680" cy="534240"/>
          </a:xfrm>
          <a:prstGeom prst="rect">
            <a:avLst/>
          </a:prstGeom>
          <a:noFill/>
          <a:ln>
            <a:noFill/>
          </a:ln>
        </p:spPr>
        <p:txBody>
          <a:bodyPr vert="horz" wrap="none" lIns="90000" tIns="45000" rIns="90000" bIns="45000" anchor="b" anchorCtr="0" compatLnSpc="0">
            <a:noAutofit/>
          </a:bodyPr>
          <a:lstStyle/>
          <a:p>
            <a:pPr marL="0" marR="0" lvl="0" indent="0" algn="r" rtl="0" hangingPunct="0">
              <a:lnSpc>
                <a:spcPct val="100000"/>
              </a:lnSpc>
              <a:spcBef>
                <a:spcPts val="0"/>
              </a:spcBef>
              <a:spcAft>
                <a:spcPts val="0"/>
              </a:spcAft>
              <a:buNone/>
              <a:tabLst/>
              <a:defRPr sz="1400"/>
            </a:pPr>
            <a:fld id="{3F01E2BF-6E88-4B27-900C-F6765860245A}" type="slidenum">
              <a:t>‹#›</a:t>
            </a:fld>
            <a:endParaRPr lang="en-US" sz="1400" b="0" i="0" u="none" strike="noStrike" kern="1200">
              <a:ln>
                <a:noFill/>
              </a:ln>
              <a:latin typeface="Liberation Sans" pitchFamily="18"/>
              <a:ea typeface="DejaVu Sans" pitchFamily="2"/>
              <a:cs typeface="Roboto" pitchFamily="2"/>
            </a:endParaRPr>
          </a:p>
        </p:txBody>
      </p:sp>
    </p:spTree>
    <p:extLst>
      <p:ext uri="{BB962C8B-B14F-4D97-AF65-F5344CB8AC3E}">
        <p14:creationId xmlns:p14="http://schemas.microsoft.com/office/powerpoint/2010/main" val="13120851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A041B0-2A74-4987-80B0-593A793C62BD}"/>
              </a:ext>
            </a:extLst>
          </p:cNvPr>
          <p:cNvSpPr>
            <a:spLocks noGrp="1" noRot="1" noChangeAspect="1"/>
          </p:cNvSpPr>
          <p:nvPr>
            <p:ph type="sldImg" idx="2"/>
          </p:nvPr>
        </p:nvSpPr>
        <p:spPr>
          <a:xfrm>
            <a:off x="720000" y="900000"/>
            <a:ext cx="6120000" cy="3441600"/>
          </a:xfrm>
          <a:prstGeom prst="rect">
            <a:avLst/>
          </a:prstGeom>
          <a:noFill/>
          <a:ln>
            <a:noFill/>
            <a:prstDash val="solid"/>
          </a:ln>
        </p:spPr>
      </p:sp>
      <p:sp>
        <p:nvSpPr>
          <p:cNvPr id="3" name="Notes Placeholder 2">
            <a:extLst>
              <a:ext uri="{FF2B5EF4-FFF2-40B4-BE49-F238E27FC236}">
                <a16:creationId xmlns:a16="http://schemas.microsoft.com/office/drawing/2014/main" id="{53F8DC45-463A-426D-85E5-1F73AFB2EE7D}"/>
              </a:ext>
            </a:extLst>
          </p:cNvPr>
          <p:cNvSpPr txBox="1">
            <a:spLocks noGrp="1"/>
          </p:cNvSpPr>
          <p:nvPr>
            <p:ph type="body" sz="quarter" idx="3"/>
          </p:nvPr>
        </p:nvSpPr>
        <p:spPr>
          <a:xfrm>
            <a:off x="720000" y="4680000"/>
            <a:ext cx="6120000" cy="5040000"/>
          </a:xfrm>
          <a:prstGeom prst="rect">
            <a:avLst/>
          </a:prstGeom>
          <a:noFill/>
          <a:ln>
            <a:noFill/>
          </a:ln>
        </p:spPr>
        <p:txBody>
          <a:bodyPr lIns="0" tIns="0" rIns="0" bIns="0"/>
          <a:lstStyle/>
          <a:p>
            <a:endParaRPr lang="en-US"/>
          </a:p>
        </p:txBody>
      </p:sp>
      <p:sp>
        <p:nvSpPr>
          <p:cNvPr id="4" name="Header Placeholder 3">
            <a:extLst>
              <a:ext uri="{FF2B5EF4-FFF2-40B4-BE49-F238E27FC236}">
                <a16:creationId xmlns:a16="http://schemas.microsoft.com/office/drawing/2014/main" id="{C3031893-8B03-4F1B-8931-89864D28A6FC}"/>
              </a:ext>
            </a:extLst>
          </p:cNvPr>
          <p:cNvSpPr txBox="1">
            <a:spLocks noGrp="1"/>
          </p:cNvSpPr>
          <p:nvPr>
            <p:ph type="hdr" sz="quarter"/>
          </p:nvPr>
        </p:nvSpPr>
        <p:spPr>
          <a:xfrm>
            <a:off x="0" y="0"/>
            <a:ext cx="3280680" cy="534240"/>
          </a:xfrm>
          <a:prstGeom prst="rect">
            <a:avLst/>
          </a:prstGeom>
          <a:noFill/>
          <a:ln>
            <a:noFill/>
          </a:ln>
        </p:spPr>
        <p:txBody>
          <a:bodyPr vert="horz" lIns="0" tIns="0" rIns="0" bIns="0" anchorCtr="0">
            <a:noAutofit/>
          </a:bodyPr>
          <a:lstStyle>
            <a:lvl1pPr lvl="0" rtl="0" hangingPunct="0">
              <a:buNone/>
              <a:tabLst/>
              <a:defRPr lang="en-US" sz="1400" kern="1200">
                <a:latin typeface="Liberation Sans" pitchFamily="34"/>
                <a:ea typeface="DejaVu Sans" pitchFamily="2"/>
                <a:cs typeface="Roboto" pitchFamily="2"/>
              </a:defRPr>
            </a:lvl1pPr>
          </a:lstStyle>
          <a:p>
            <a:pPr lvl="0"/>
            <a:endParaRPr lang="en-US"/>
          </a:p>
        </p:txBody>
      </p:sp>
      <p:sp>
        <p:nvSpPr>
          <p:cNvPr id="5" name="Date Placeholder 4">
            <a:extLst>
              <a:ext uri="{FF2B5EF4-FFF2-40B4-BE49-F238E27FC236}">
                <a16:creationId xmlns:a16="http://schemas.microsoft.com/office/drawing/2014/main" id="{A76CE8CE-36CF-418A-9156-049F31C34261}"/>
              </a:ext>
            </a:extLst>
          </p:cNvPr>
          <p:cNvSpPr txBox="1">
            <a:spLocks noGrp="1"/>
          </p:cNvSpPr>
          <p:nvPr>
            <p:ph type="dt" idx="1"/>
          </p:nvPr>
        </p:nvSpPr>
        <p:spPr>
          <a:xfrm>
            <a:off x="4278960" y="0"/>
            <a:ext cx="3280680" cy="534240"/>
          </a:xfrm>
          <a:prstGeom prst="rect">
            <a:avLst/>
          </a:prstGeom>
          <a:noFill/>
          <a:ln>
            <a:noFill/>
          </a:ln>
        </p:spPr>
        <p:txBody>
          <a:bodyPr vert="horz" lIns="0" tIns="0" rIns="0" bIns="0" anchorCtr="0">
            <a:noAutofit/>
          </a:bodyPr>
          <a:lstStyle>
            <a:lvl1pPr lvl="0" algn="r" rtl="0" hangingPunct="0">
              <a:buNone/>
              <a:tabLst/>
              <a:defRPr lang="en-US" sz="1400" kern="1200">
                <a:latin typeface="Liberation Sans" pitchFamily="34"/>
                <a:ea typeface="DejaVu Sans" pitchFamily="2"/>
                <a:cs typeface="Roboto" pitchFamily="2"/>
              </a:defRPr>
            </a:lvl1pPr>
          </a:lstStyle>
          <a:p>
            <a:pPr lvl="0"/>
            <a:endParaRPr lang="en-US"/>
          </a:p>
        </p:txBody>
      </p:sp>
      <p:sp>
        <p:nvSpPr>
          <p:cNvPr id="6" name="Footer Placeholder 5">
            <a:extLst>
              <a:ext uri="{FF2B5EF4-FFF2-40B4-BE49-F238E27FC236}">
                <a16:creationId xmlns:a16="http://schemas.microsoft.com/office/drawing/2014/main" id="{ADE98D19-4532-475A-81AE-34F497FEBBEA}"/>
              </a:ext>
            </a:extLst>
          </p:cNvPr>
          <p:cNvSpPr txBox="1">
            <a:spLocks noGrp="1"/>
          </p:cNvSpPr>
          <p:nvPr>
            <p:ph type="ftr" sz="quarter" idx="4"/>
          </p:nvPr>
        </p:nvSpPr>
        <p:spPr>
          <a:xfrm>
            <a:off x="0" y="10157400"/>
            <a:ext cx="3280680" cy="534240"/>
          </a:xfrm>
          <a:prstGeom prst="rect">
            <a:avLst/>
          </a:prstGeom>
          <a:noFill/>
          <a:ln>
            <a:noFill/>
          </a:ln>
        </p:spPr>
        <p:txBody>
          <a:bodyPr vert="horz" lIns="0" tIns="0" rIns="0" bIns="0" anchor="b" anchorCtr="0">
            <a:noAutofit/>
          </a:bodyPr>
          <a:lstStyle>
            <a:lvl1pPr lvl="0" rtl="0" hangingPunct="0">
              <a:buNone/>
              <a:tabLst/>
              <a:defRPr lang="en-US" sz="1400" kern="1200">
                <a:latin typeface="Liberation Sans" pitchFamily="34"/>
                <a:ea typeface="DejaVu Sans" pitchFamily="2"/>
                <a:cs typeface="Roboto" pitchFamily="2"/>
              </a:defRPr>
            </a:lvl1pPr>
          </a:lstStyle>
          <a:p>
            <a:pPr lvl="0"/>
            <a:endParaRPr lang="en-US"/>
          </a:p>
        </p:txBody>
      </p:sp>
      <p:sp>
        <p:nvSpPr>
          <p:cNvPr id="7" name="Slide Number Placeholder 6">
            <a:extLst>
              <a:ext uri="{FF2B5EF4-FFF2-40B4-BE49-F238E27FC236}">
                <a16:creationId xmlns:a16="http://schemas.microsoft.com/office/drawing/2014/main" id="{383B0DFC-D13A-47BC-B9A8-6DDCE3691020}"/>
              </a:ext>
            </a:extLst>
          </p:cNvPr>
          <p:cNvSpPr txBox="1">
            <a:spLocks noGrp="1"/>
          </p:cNvSpPr>
          <p:nvPr>
            <p:ph type="sldNum" sz="quarter" idx="5"/>
          </p:nvPr>
        </p:nvSpPr>
        <p:spPr>
          <a:xfrm>
            <a:off x="4278960" y="10157400"/>
            <a:ext cx="3280680" cy="534240"/>
          </a:xfrm>
          <a:prstGeom prst="rect">
            <a:avLst/>
          </a:prstGeom>
          <a:noFill/>
          <a:ln>
            <a:noFill/>
          </a:ln>
        </p:spPr>
        <p:txBody>
          <a:bodyPr vert="horz" lIns="0" tIns="0" rIns="0" bIns="0" anchor="b" anchorCtr="0">
            <a:noAutofit/>
          </a:bodyPr>
          <a:lstStyle>
            <a:lvl1pPr lvl="0" algn="r" rtl="0" hangingPunct="0">
              <a:buNone/>
              <a:tabLst/>
              <a:defRPr lang="en-US" sz="1400" kern="1200">
                <a:latin typeface="Liberation Sans" pitchFamily="34"/>
                <a:ea typeface="DejaVu Sans" pitchFamily="2"/>
                <a:cs typeface="Roboto" pitchFamily="2"/>
              </a:defRPr>
            </a:lvl1pPr>
          </a:lstStyle>
          <a:p>
            <a:pPr lvl="0"/>
            <a:fld id="{554E8E72-37C9-4582-AC2A-35B2638B8FF2}" type="slidenum">
              <a:t>‹#›</a:t>
            </a:fld>
            <a:endParaRPr lang="en-US"/>
          </a:p>
        </p:txBody>
      </p:sp>
    </p:spTree>
    <p:extLst>
      <p:ext uri="{BB962C8B-B14F-4D97-AF65-F5344CB8AC3E}">
        <p14:creationId xmlns:p14="http://schemas.microsoft.com/office/powerpoint/2010/main" val="1904559510"/>
      </p:ext>
    </p:extLst>
  </p:cSld>
  <p:clrMap bg1="lt1" tx1="dk1" bg2="lt2" tx2="dk2" accent1="accent1" accent2="accent2" accent3="accent3" accent4="accent4" accent5="accent5" accent6="accent6" hlink="hlink" folHlink="folHlink"/>
  <p:notesStyle>
    <a:lvl1pPr marL="216000" marR="0" indent="0" hangingPunct="0">
      <a:tabLst/>
      <a:defRPr lang="en-US" sz="2000" b="0" i="0" u="none" strike="noStrike" kern="1200">
        <a:ln>
          <a:noFill/>
        </a:ln>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B661731D-7489-40BD-88E1-12096E1FBF6C}"/>
              </a:ext>
            </a:extLst>
          </p:cNvPr>
          <p:cNvSpPr txBox="1">
            <a:spLocks noGrp="1"/>
          </p:cNvSpPr>
          <p:nvPr>
            <p:ph type="sldNum" sz="quarter" idx="5"/>
          </p:nvPr>
        </p:nvSpPr>
        <p:spPr>
          <a:ln/>
        </p:spPr>
        <p:txBody>
          <a:bodyPr vert="horz" lIns="0" tIns="0" rIns="0" bIns="0" anchor="b" anchorCtr="0">
            <a:noAutofit/>
          </a:bodyPr>
          <a:lstStyle/>
          <a:p>
            <a:pPr lvl="0"/>
            <a:fld id="{A37877B1-093B-4616-A264-5E4B68213437}" type="slidenum">
              <a:t>1</a:t>
            </a:fld>
            <a:endParaRPr lang="en-US"/>
          </a:p>
        </p:txBody>
      </p:sp>
      <p:sp>
        <p:nvSpPr>
          <p:cNvPr id="2" name="Slide Image Placeholder 1">
            <a:extLst>
              <a:ext uri="{FF2B5EF4-FFF2-40B4-BE49-F238E27FC236}">
                <a16:creationId xmlns:a16="http://schemas.microsoft.com/office/drawing/2014/main" id="{D7FD342B-E18D-4FF0-86D5-175EAD8F17A1}"/>
              </a:ext>
            </a:extLst>
          </p:cNvPr>
          <p:cNvSpPr>
            <a:spLocks noGrp="1" noRot="1" noChangeAspect="1" noResize="1"/>
          </p:cNvSpPr>
          <p:nvPr>
            <p:ph type="sldImg"/>
          </p:nvPr>
        </p:nvSpPr>
        <p:spPr>
          <a:xfrm>
            <a:off x="720725" y="900113"/>
            <a:ext cx="6119813" cy="3441700"/>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D7D6D077-C321-472F-8D27-DBFCAD50B4D6}"/>
              </a:ext>
            </a:extLst>
          </p:cNvPr>
          <p:cNvSpPr txBox="1">
            <a:spLocks noGrp="1"/>
          </p:cNvSpPr>
          <p:nvPr>
            <p:ph type="body" sz="quarter" idx="1"/>
          </p:nvPr>
        </p:nvSpPr>
        <p:spPr/>
        <p:txBody>
          <a:bodyPr vert="horz">
            <a:spAutoFit/>
          </a:bodyPr>
          <a:lstStyle/>
          <a:p>
            <a:pPr rtl="0"/>
            <a:r>
              <a:rPr lang="en-US" dirty="0"/>
              <a:t>Hello Everyone!</a:t>
            </a:r>
          </a:p>
          <a:p>
            <a:pPr rtl="0"/>
            <a:r>
              <a:rPr lang="en-US" dirty="0"/>
              <a:t>I am Sourajyoti, a Master’s Student in the department of Computer Science.</a:t>
            </a:r>
          </a:p>
          <a:p>
            <a:pPr rtl="0"/>
            <a:r>
              <a:rPr lang="en-US" dirty="0"/>
              <a:t>And today I shall be presenting our study on the application of computational methods in two aspects of molecular biology and genetics.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7EEE4FE-B853-4362-B189-3F277F2DA700}"/>
              </a:ext>
            </a:extLst>
          </p:cNvPr>
          <p:cNvSpPr txBox="1">
            <a:spLocks noGrp="1"/>
          </p:cNvSpPr>
          <p:nvPr>
            <p:ph type="sldNum" sz="quarter" idx="5"/>
          </p:nvPr>
        </p:nvSpPr>
        <p:spPr>
          <a:ln/>
        </p:spPr>
        <p:txBody>
          <a:bodyPr vert="horz" lIns="0" tIns="0" rIns="0" bIns="0" anchor="b" anchorCtr="0">
            <a:noAutofit/>
          </a:bodyPr>
          <a:lstStyle/>
          <a:p>
            <a:pPr lvl="0"/>
            <a:fld id="{5BEF8D3B-7C51-499F-97F2-0C748DEABF6A}" type="slidenum">
              <a:t>10</a:t>
            </a:fld>
            <a:endParaRPr lang="en-US"/>
          </a:p>
        </p:txBody>
      </p:sp>
      <p:sp>
        <p:nvSpPr>
          <p:cNvPr id="2" name="Slide Image Placeholder 1">
            <a:extLst>
              <a:ext uri="{FF2B5EF4-FFF2-40B4-BE49-F238E27FC236}">
                <a16:creationId xmlns:a16="http://schemas.microsoft.com/office/drawing/2014/main" id="{5619E7B9-E2DF-4AA9-A1BF-885DCE3D6C63}"/>
              </a:ext>
            </a:extLst>
          </p:cNvPr>
          <p:cNvSpPr>
            <a:spLocks noGrp="1" noRot="1" noChangeAspect="1" noResize="1"/>
          </p:cNvSpPr>
          <p:nvPr>
            <p:ph type="sldImg"/>
          </p:nvPr>
        </p:nvSpPr>
        <p:spPr>
          <a:xfrm>
            <a:off x="720725" y="900113"/>
            <a:ext cx="6119813" cy="3441700"/>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E48E0716-1D3C-4184-851E-8728CDE41183}"/>
              </a:ext>
            </a:extLst>
          </p:cNvPr>
          <p:cNvSpPr txBox="1">
            <a:spLocks noGrp="1"/>
          </p:cNvSpPr>
          <p:nvPr>
            <p:ph type="body" sz="quarter" idx="1"/>
          </p:nvPr>
        </p:nvSpPr>
        <p:spPr/>
        <p:txBody>
          <a:bodyPr vert="horz">
            <a:spAutoFit/>
          </a:bodyPr>
          <a:lstStyle/>
          <a:p>
            <a:pPr rtl="0"/>
            <a:r>
              <a:rPr lang="en-US" dirty="0"/>
              <a:t>Now, let’s look at one State-of-the-art Deep Neural Network approach, called SEPT, proposed by Jing et. al.</a:t>
            </a:r>
          </a:p>
          <a:p>
            <a:pPr rtl="0"/>
            <a:r>
              <a:rPr lang="en-US" dirty="0"/>
              <a:t>It is a multi-stage, multi-path architecture, as you can see on the architecture here.</a:t>
            </a:r>
          </a:p>
          <a:p>
            <a:pPr rtl="0"/>
            <a:endParaRPr lang="en-US" dirty="0"/>
          </a:p>
          <a:p>
            <a:pPr rtl="0"/>
            <a:r>
              <a:rPr lang="en-US" dirty="0"/>
              <a:t>The input to the network is the individual Enhancer and Promoter segments of fixed length extracted from the DNA sequence.</a:t>
            </a:r>
          </a:p>
          <a:p>
            <a:pPr rtl="0"/>
            <a:endParaRPr lang="en-US" dirty="0"/>
          </a:p>
          <a:p>
            <a:pPr rtl="0"/>
            <a:r>
              <a:rPr lang="en-US" dirty="0"/>
              <a:t>During the </a:t>
            </a:r>
            <a:r>
              <a:rPr lang="en-US" b="1" dirty="0"/>
              <a:t>feature extraction </a:t>
            </a:r>
            <a:r>
              <a:rPr lang="en-US" dirty="0"/>
              <a:t>stage, the Enhancer and Promoter are individually processed through 2 </a:t>
            </a:r>
            <a:r>
              <a:rPr lang="en-US" b="1" dirty="0"/>
              <a:t>convolutional</a:t>
            </a:r>
            <a:r>
              <a:rPr lang="en-US" dirty="0"/>
              <a:t> layers.</a:t>
            </a:r>
          </a:p>
          <a:p>
            <a:pPr rtl="0"/>
            <a:r>
              <a:rPr lang="en-US" dirty="0"/>
              <a:t>Then, the results are concatenated and passed through a </a:t>
            </a:r>
            <a:r>
              <a:rPr lang="en-US" b="1" dirty="0"/>
              <a:t>LSTM</a:t>
            </a:r>
            <a:r>
              <a:rPr lang="en-US" dirty="0"/>
              <a:t> layer to learn temporal dependencies.</a:t>
            </a:r>
          </a:p>
          <a:p>
            <a:pPr rtl="0"/>
            <a:endParaRPr lang="en-US" dirty="0"/>
          </a:p>
          <a:p>
            <a:pPr rtl="0"/>
            <a:r>
              <a:rPr lang="en-US" dirty="0"/>
              <a:t>Finally, a </a:t>
            </a:r>
            <a:r>
              <a:rPr lang="en-US" b="1" dirty="0"/>
              <a:t>dense layer</a:t>
            </a:r>
            <a:r>
              <a:rPr lang="en-US" b="0" dirty="0"/>
              <a:t> is used to classify the Enhancer promoter pair as interacting or not.</a:t>
            </a:r>
          </a:p>
          <a:p>
            <a:pPr rtl="0"/>
            <a:endParaRPr lang="en-US" b="0" dirty="0"/>
          </a:p>
          <a:p>
            <a:pPr rtl="0"/>
            <a:r>
              <a:rPr lang="en-US" b="0" dirty="0"/>
              <a:t>One thing to note, is that most of the approaches we studied follow a similar architecture of extraction and prediction, but with certain novelties.</a:t>
            </a:r>
          </a:p>
          <a:p>
            <a:pPr rtl="0"/>
            <a:r>
              <a:rPr lang="en-US" b="0" dirty="0"/>
              <a:t>For e.g., SEPT, here, introduced an additional </a:t>
            </a:r>
            <a:r>
              <a:rPr lang="en-US" b="1" dirty="0"/>
              <a:t>Domain Discriminator</a:t>
            </a:r>
            <a:r>
              <a:rPr lang="en-US" b="0" dirty="0"/>
              <a:t> layer.</a:t>
            </a:r>
          </a:p>
          <a:p>
            <a:pPr rtl="0"/>
            <a:r>
              <a:rPr lang="en-US" b="0" dirty="0"/>
              <a:t>The reason behind it is that like in the last ML approach, here also data from multiple different cell lines of human beings are used for the experiment.</a:t>
            </a:r>
          </a:p>
          <a:p>
            <a:pPr rtl="0"/>
            <a:r>
              <a:rPr lang="en-US" b="0" dirty="0"/>
              <a:t>Now, it has been seen that Enhancers and Promoters of different cell-lines can have some features in common, and also some distinct features.</a:t>
            </a:r>
          </a:p>
          <a:p>
            <a:pPr rtl="0"/>
            <a:r>
              <a:rPr lang="en-US" b="0" dirty="0"/>
              <a:t>So that the network learns to extract only the features common across all cell-lines, this gradient reversal layer as the discriminator has been introduced.</a:t>
            </a:r>
          </a:p>
          <a:p>
            <a:pPr rtl="0"/>
            <a:endParaRPr lang="en-US" b="0" dirty="0"/>
          </a:p>
          <a:p>
            <a:pPr rtl="0"/>
            <a:endParaRPr lang="en-US" b="1"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7EEE4FE-B853-4362-B189-3F277F2DA700}"/>
              </a:ext>
            </a:extLst>
          </p:cNvPr>
          <p:cNvSpPr txBox="1">
            <a:spLocks noGrp="1"/>
          </p:cNvSpPr>
          <p:nvPr>
            <p:ph type="sldNum" sz="quarter" idx="5"/>
          </p:nvPr>
        </p:nvSpPr>
        <p:spPr>
          <a:ln/>
        </p:spPr>
        <p:txBody>
          <a:bodyPr vert="horz" lIns="0" tIns="0" rIns="0" bIns="0" anchor="b" anchorCtr="0">
            <a:noAutofit/>
          </a:bodyPr>
          <a:lstStyle/>
          <a:p>
            <a:pPr lvl="0"/>
            <a:fld id="{5BEF8D3B-7C51-499F-97F2-0C748DEABF6A}" type="slidenum">
              <a:t>11</a:t>
            </a:fld>
            <a:endParaRPr lang="en-US"/>
          </a:p>
        </p:txBody>
      </p:sp>
      <p:sp>
        <p:nvSpPr>
          <p:cNvPr id="2" name="Slide Image Placeholder 1">
            <a:extLst>
              <a:ext uri="{FF2B5EF4-FFF2-40B4-BE49-F238E27FC236}">
                <a16:creationId xmlns:a16="http://schemas.microsoft.com/office/drawing/2014/main" id="{5619E7B9-E2DF-4AA9-A1BF-885DCE3D6C63}"/>
              </a:ext>
            </a:extLst>
          </p:cNvPr>
          <p:cNvSpPr>
            <a:spLocks noGrp="1" noRot="1" noChangeAspect="1" noResize="1"/>
          </p:cNvSpPr>
          <p:nvPr>
            <p:ph type="sldImg"/>
          </p:nvPr>
        </p:nvSpPr>
        <p:spPr>
          <a:xfrm>
            <a:off x="720725" y="900113"/>
            <a:ext cx="6119813" cy="3441700"/>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E48E0716-1D3C-4184-851E-8728CDE41183}"/>
              </a:ext>
            </a:extLst>
          </p:cNvPr>
          <p:cNvSpPr txBox="1">
            <a:spLocks noGrp="1"/>
          </p:cNvSpPr>
          <p:nvPr>
            <p:ph type="body" sz="quarter" idx="1"/>
          </p:nvPr>
        </p:nvSpPr>
        <p:spPr/>
        <p:txBody>
          <a:bodyPr vert="horz">
            <a:spAutoFit/>
          </a:bodyPr>
          <a:lstStyle/>
          <a:p>
            <a:pPr rtl="0"/>
            <a:r>
              <a:rPr lang="en-US" dirty="0"/>
              <a:t>Now we look at the performance of various approaches we surveyed across 6 cell lines in human beings.</a:t>
            </a:r>
          </a:p>
          <a:p>
            <a:pPr rtl="0"/>
            <a:endParaRPr lang="en-US" dirty="0"/>
          </a:p>
          <a:p>
            <a:pPr rtl="0"/>
            <a:r>
              <a:rPr lang="en-US" dirty="0"/>
              <a:t>One thing to note here, is that we did not report performance of all the methods we surveyed, because not all methods reported the common metrics that is most frequently used in this use-case, </a:t>
            </a:r>
          </a:p>
          <a:p>
            <a:pPr rtl="0"/>
            <a:r>
              <a:rPr lang="en-US" dirty="0"/>
              <a:t>namely </a:t>
            </a:r>
            <a:r>
              <a:rPr lang="en-US" b="1" dirty="0"/>
              <a:t>Area UNDER THE RECEIVER OPERATING CURVE</a:t>
            </a:r>
            <a:r>
              <a:rPr lang="en-US" dirty="0"/>
              <a:t>, </a:t>
            </a:r>
            <a:r>
              <a:rPr lang="en-US" b="0" dirty="0"/>
              <a:t>and </a:t>
            </a:r>
            <a:r>
              <a:rPr lang="en-US" b="1" dirty="0"/>
              <a:t>Area under the Precision-Recall curve</a:t>
            </a:r>
            <a:r>
              <a:rPr lang="en-US" b="0" dirty="0"/>
              <a:t>.</a:t>
            </a:r>
          </a:p>
          <a:p>
            <a:pPr rtl="0"/>
            <a:endParaRPr lang="en-US" dirty="0"/>
          </a:p>
          <a:p>
            <a:pPr rtl="0"/>
            <a:r>
              <a:rPr lang="en-US" dirty="0"/>
              <a:t>Now, there are </a:t>
            </a:r>
            <a:r>
              <a:rPr lang="en-US" b="1" dirty="0"/>
              <a:t>two types of training and prediction strategies </a:t>
            </a:r>
            <a:r>
              <a:rPr lang="en-US" dirty="0"/>
              <a:t>that researchers employ.</a:t>
            </a:r>
          </a:p>
          <a:p>
            <a:pPr rtl="0"/>
            <a:r>
              <a:rPr lang="en-US" dirty="0"/>
              <a:t>One method is training on data combined from all available cell-lines, and then predicting on all of them. We call these the </a:t>
            </a:r>
            <a:r>
              <a:rPr lang="en-US" b="1" dirty="0"/>
              <a:t>Global </a:t>
            </a:r>
            <a:r>
              <a:rPr lang="en-US" dirty="0"/>
              <a:t>models.</a:t>
            </a:r>
          </a:p>
          <a:p>
            <a:pPr rtl="0"/>
            <a:r>
              <a:rPr lang="en-US" dirty="0"/>
              <a:t>The second method, is where models are trained only on </a:t>
            </a:r>
            <a:r>
              <a:rPr lang="en-US" b="1" dirty="0"/>
              <a:t>specific cell lines </a:t>
            </a:r>
            <a:r>
              <a:rPr lang="en-US" dirty="0"/>
              <a:t>and then prediction performance is tested on the same cell line it is trained upon.</a:t>
            </a:r>
          </a:p>
          <a:p>
            <a:pPr rtl="0"/>
            <a:r>
              <a:rPr lang="en-US" dirty="0"/>
              <a:t>However, not all methods employed both.</a:t>
            </a:r>
          </a:p>
          <a:p>
            <a:pPr rtl="0"/>
            <a:endParaRPr lang="en-US" dirty="0"/>
          </a:p>
          <a:p>
            <a:pPr rtl="0"/>
            <a:r>
              <a:rPr lang="en-US" dirty="0"/>
              <a:t>In the 1</a:t>
            </a:r>
            <a:r>
              <a:rPr lang="en-US" baseline="30000" dirty="0"/>
              <a:t>st</a:t>
            </a:r>
            <a:r>
              <a:rPr lang="en-US" dirty="0"/>
              <a:t> approach, where all cell-lines are combined to train the Global models, SEPT does it a bit differently.</a:t>
            </a:r>
          </a:p>
          <a:p>
            <a:pPr rtl="0"/>
            <a:r>
              <a:rPr lang="en-US" dirty="0"/>
              <a:t>It trains by combining all cell-lines except for the one it is reporting the prediction performance upon.</a:t>
            </a:r>
          </a:p>
          <a:p>
            <a:pPr rtl="0"/>
            <a:endParaRPr lang="en-US" dirty="0"/>
          </a:p>
          <a:p>
            <a:pPr rtl="0"/>
            <a:r>
              <a:rPr lang="en-US" dirty="0"/>
              <a:t>This is why, although SEPT is the state of the art, the performance numbers show a small dip across the board compared to others here.</a:t>
            </a:r>
          </a:p>
          <a:p>
            <a:pPr rtl="0"/>
            <a:r>
              <a:rPr lang="en-US" dirty="0"/>
              <a:t>However, following the same training strategy, SEPT showed that all other methods have significantly lower performance in their experiments.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7EEE4FE-B853-4362-B189-3F277F2DA700}"/>
              </a:ext>
            </a:extLst>
          </p:cNvPr>
          <p:cNvSpPr txBox="1">
            <a:spLocks noGrp="1"/>
          </p:cNvSpPr>
          <p:nvPr>
            <p:ph type="sldNum" sz="quarter" idx="5"/>
          </p:nvPr>
        </p:nvSpPr>
        <p:spPr>
          <a:ln/>
        </p:spPr>
        <p:txBody>
          <a:bodyPr vert="horz" lIns="0" tIns="0" rIns="0" bIns="0" anchor="b" anchorCtr="0">
            <a:noAutofit/>
          </a:bodyPr>
          <a:lstStyle/>
          <a:p>
            <a:pPr lvl="0"/>
            <a:fld id="{5BEF8D3B-7C51-499F-97F2-0C748DEABF6A}" type="slidenum">
              <a:t>12</a:t>
            </a:fld>
            <a:endParaRPr lang="en-US"/>
          </a:p>
        </p:txBody>
      </p:sp>
      <p:sp>
        <p:nvSpPr>
          <p:cNvPr id="2" name="Slide Image Placeholder 1">
            <a:extLst>
              <a:ext uri="{FF2B5EF4-FFF2-40B4-BE49-F238E27FC236}">
                <a16:creationId xmlns:a16="http://schemas.microsoft.com/office/drawing/2014/main" id="{5619E7B9-E2DF-4AA9-A1BF-885DCE3D6C63}"/>
              </a:ext>
            </a:extLst>
          </p:cNvPr>
          <p:cNvSpPr>
            <a:spLocks noGrp="1" noRot="1" noChangeAspect="1" noResize="1"/>
          </p:cNvSpPr>
          <p:nvPr>
            <p:ph type="sldImg"/>
          </p:nvPr>
        </p:nvSpPr>
        <p:spPr>
          <a:xfrm>
            <a:off x="720725" y="900113"/>
            <a:ext cx="6119813" cy="3441700"/>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E48E0716-1D3C-4184-851E-8728CDE41183}"/>
              </a:ext>
            </a:extLst>
          </p:cNvPr>
          <p:cNvSpPr txBox="1">
            <a:spLocks noGrp="1"/>
          </p:cNvSpPr>
          <p:nvPr>
            <p:ph type="body" sz="quarter" idx="1"/>
          </p:nvPr>
        </p:nvSpPr>
        <p:spPr/>
        <p:txBody>
          <a:bodyPr vert="horz">
            <a:spAutoFit/>
          </a:bodyPr>
          <a:lstStyle/>
          <a:p>
            <a:pPr rtl="0"/>
            <a:r>
              <a:rPr lang="en-US" dirty="0"/>
              <a:t>Now, coming to cell-line specific method, we find that EPIP, which is the state-of-the-art Machine Learning approach introduced earlier, performs significantly better than the others across the 5 cell lines the performances have been reported upon.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7EEE4FE-B853-4362-B189-3F277F2DA700}"/>
              </a:ext>
            </a:extLst>
          </p:cNvPr>
          <p:cNvSpPr txBox="1">
            <a:spLocks noGrp="1"/>
          </p:cNvSpPr>
          <p:nvPr>
            <p:ph type="sldNum" sz="quarter" idx="5"/>
          </p:nvPr>
        </p:nvSpPr>
        <p:spPr>
          <a:ln/>
        </p:spPr>
        <p:txBody>
          <a:bodyPr vert="horz" lIns="0" tIns="0" rIns="0" bIns="0" anchor="b" anchorCtr="0">
            <a:noAutofit/>
          </a:bodyPr>
          <a:lstStyle/>
          <a:p>
            <a:pPr lvl="0"/>
            <a:fld id="{5BEF8D3B-7C51-499F-97F2-0C748DEABF6A}" type="slidenum">
              <a:t>13</a:t>
            </a:fld>
            <a:endParaRPr lang="en-US"/>
          </a:p>
        </p:txBody>
      </p:sp>
      <p:sp>
        <p:nvSpPr>
          <p:cNvPr id="2" name="Slide Image Placeholder 1">
            <a:extLst>
              <a:ext uri="{FF2B5EF4-FFF2-40B4-BE49-F238E27FC236}">
                <a16:creationId xmlns:a16="http://schemas.microsoft.com/office/drawing/2014/main" id="{5619E7B9-E2DF-4AA9-A1BF-885DCE3D6C63}"/>
              </a:ext>
            </a:extLst>
          </p:cNvPr>
          <p:cNvSpPr>
            <a:spLocks noGrp="1" noRot="1" noChangeAspect="1" noResize="1"/>
          </p:cNvSpPr>
          <p:nvPr>
            <p:ph type="sldImg"/>
          </p:nvPr>
        </p:nvSpPr>
        <p:spPr>
          <a:xfrm>
            <a:off x="720725" y="900113"/>
            <a:ext cx="6119813" cy="3441700"/>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E48E0716-1D3C-4184-851E-8728CDE41183}"/>
              </a:ext>
            </a:extLst>
          </p:cNvPr>
          <p:cNvSpPr txBox="1">
            <a:spLocks noGrp="1"/>
          </p:cNvSpPr>
          <p:nvPr>
            <p:ph type="body" sz="quarter" idx="1"/>
          </p:nvPr>
        </p:nvSpPr>
        <p:spPr/>
        <p:txBody>
          <a:bodyPr vert="horz">
            <a:spAutoFit/>
          </a:bodyPr>
          <a:lstStyle/>
          <a:p>
            <a:pPr rtl="0"/>
            <a:r>
              <a:rPr lang="en-US" dirty="0"/>
              <a:t>Okay, so now let us move on to the next classification task, which is the prediction of </a:t>
            </a:r>
            <a:r>
              <a:rPr lang="en-US" b="1" dirty="0"/>
              <a:t>Pseudouridine sites</a:t>
            </a:r>
            <a:r>
              <a:rPr lang="en-US" b="0" dirty="0"/>
              <a:t> in RNA</a:t>
            </a:r>
            <a:r>
              <a:rPr lang="en-US" dirty="0"/>
              <a:t>.</a:t>
            </a:r>
          </a:p>
          <a:p>
            <a:pPr rtl="0"/>
            <a:endParaRPr lang="en-US" dirty="0"/>
          </a:p>
          <a:p>
            <a:pPr rtl="0"/>
            <a:r>
              <a:rPr lang="en-US" dirty="0"/>
              <a:t>Similar to the last task, in this case as well, </a:t>
            </a:r>
            <a:r>
              <a:rPr lang="en-US" b="1" dirty="0"/>
              <a:t>segments of RNA Sequence </a:t>
            </a:r>
            <a:r>
              <a:rPr lang="en-US" b="0" dirty="0"/>
              <a:t>is one kind of feature directly used in the approaches.</a:t>
            </a:r>
          </a:p>
          <a:p>
            <a:pPr rtl="0"/>
            <a:r>
              <a:rPr lang="en-US" b="0" dirty="0"/>
              <a:t>Even </a:t>
            </a:r>
            <a:r>
              <a:rPr lang="en-US" b="1" dirty="0"/>
              <a:t>Genomic </a:t>
            </a:r>
            <a:r>
              <a:rPr lang="en-US" b="0" dirty="0"/>
              <a:t>features are used as well.</a:t>
            </a:r>
          </a:p>
          <a:p>
            <a:pPr rtl="0"/>
            <a:r>
              <a:rPr lang="en-US" b="0" dirty="0"/>
              <a:t>Additionally, sequence encoding schemes to encode </a:t>
            </a:r>
            <a:r>
              <a:rPr lang="en-US" b="1" dirty="0" err="1"/>
              <a:t>physico</a:t>
            </a:r>
            <a:r>
              <a:rPr lang="en-US" b="1" dirty="0"/>
              <a:t>-chemical composition and properties</a:t>
            </a:r>
            <a:r>
              <a:rPr lang="en-US" b="0" dirty="0"/>
              <a:t> of the RNA sequences are also used as a set of features.</a:t>
            </a:r>
            <a:endParaRPr lang="en-US" b="1" dirty="0"/>
          </a:p>
          <a:p>
            <a:pPr rtl="0"/>
            <a:r>
              <a:rPr lang="en-US" b="0" dirty="0"/>
              <a:t>Furthermore, </a:t>
            </a:r>
            <a:r>
              <a:rPr lang="en-US" b="1" dirty="0"/>
              <a:t>Context of Structure and Clustering information </a:t>
            </a:r>
            <a:r>
              <a:rPr lang="en-US" b="0" dirty="0"/>
              <a:t>is also employed by certain approaches.</a:t>
            </a:r>
          </a:p>
          <a:p>
            <a:pPr rtl="0"/>
            <a:endParaRPr lang="en-US" b="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7EEE4FE-B853-4362-B189-3F277F2DA700}"/>
              </a:ext>
            </a:extLst>
          </p:cNvPr>
          <p:cNvSpPr txBox="1">
            <a:spLocks noGrp="1"/>
          </p:cNvSpPr>
          <p:nvPr>
            <p:ph type="sldNum" sz="quarter" idx="5"/>
          </p:nvPr>
        </p:nvSpPr>
        <p:spPr>
          <a:ln/>
        </p:spPr>
        <p:txBody>
          <a:bodyPr vert="horz" lIns="0" tIns="0" rIns="0" bIns="0" anchor="b" anchorCtr="0">
            <a:noAutofit/>
          </a:bodyPr>
          <a:lstStyle/>
          <a:p>
            <a:pPr lvl="0"/>
            <a:fld id="{5BEF8D3B-7C51-499F-97F2-0C748DEABF6A}" type="slidenum">
              <a:t>14</a:t>
            </a:fld>
            <a:endParaRPr lang="en-US"/>
          </a:p>
        </p:txBody>
      </p:sp>
      <p:sp>
        <p:nvSpPr>
          <p:cNvPr id="2" name="Slide Image Placeholder 1">
            <a:extLst>
              <a:ext uri="{FF2B5EF4-FFF2-40B4-BE49-F238E27FC236}">
                <a16:creationId xmlns:a16="http://schemas.microsoft.com/office/drawing/2014/main" id="{5619E7B9-E2DF-4AA9-A1BF-885DCE3D6C63}"/>
              </a:ext>
            </a:extLst>
          </p:cNvPr>
          <p:cNvSpPr>
            <a:spLocks noGrp="1" noRot="1" noChangeAspect="1" noResize="1"/>
          </p:cNvSpPr>
          <p:nvPr>
            <p:ph type="sldImg"/>
          </p:nvPr>
        </p:nvSpPr>
        <p:spPr>
          <a:xfrm>
            <a:off x="720725" y="900113"/>
            <a:ext cx="6119813" cy="3441700"/>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E48E0716-1D3C-4184-851E-8728CDE41183}"/>
              </a:ext>
            </a:extLst>
          </p:cNvPr>
          <p:cNvSpPr txBox="1">
            <a:spLocks noGrp="1"/>
          </p:cNvSpPr>
          <p:nvPr>
            <p:ph type="body" sz="quarter" idx="1"/>
          </p:nvPr>
        </p:nvSpPr>
        <p:spPr/>
        <p:txBody>
          <a:bodyPr vert="horz">
            <a:spAutoFit/>
          </a:bodyPr>
          <a:lstStyle/>
          <a:p>
            <a:pPr rtl="0"/>
            <a:r>
              <a:rPr lang="en-US" dirty="0"/>
              <a:t>For Psi-site prediction also, current research implements algorithms from </a:t>
            </a:r>
            <a:r>
              <a:rPr lang="en-US" b="1" dirty="0"/>
              <a:t>Machine Learning</a:t>
            </a:r>
            <a:r>
              <a:rPr lang="en-US" dirty="0"/>
              <a:t>, as well as innovate </a:t>
            </a:r>
            <a:r>
              <a:rPr lang="en-US" b="1" dirty="0"/>
              <a:t>deep neural networks</a:t>
            </a:r>
            <a:r>
              <a:rPr lang="en-US" b="0" dirty="0"/>
              <a:t> architectures.</a:t>
            </a:r>
          </a:p>
          <a:p>
            <a:pPr rtl="0"/>
            <a:endParaRPr lang="en-US" b="0" dirty="0"/>
          </a:p>
          <a:p>
            <a:pPr rtl="0"/>
            <a:r>
              <a:rPr lang="en-US" b="0" dirty="0"/>
              <a:t>For </a:t>
            </a:r>
            <a:r>
              <a:rPr lang="en-US" b="1" dirty="0"/>
              <a:t>Machine Learning </a:t>
            </a:r>
            <a:r>
              <a:rPr lang="en-US" b="0" dirty="0"/>
              <a:t>algorithms, Feature selection methods, like </a:t>
            </a:r>
            <a:r>
              <a:rPr lang="en-US" b="1" dirty="0"/>
              <a:t>Forward Feature Selection</a:t>
            </a:r>
            <a:r>
              <a:rPr lang="en-US" b="0" dirty="0"/>
              <a:t> and Ensemble methods like </a:t>
            </a:r>
            <a:r>
              <a:rPr lang="en-US" b="1" dirty="0"/>
              <a:t>Light Gradient Boosting Machine </a:t>
            </a:r>
            <a:r>
              <a:rPr lang="en-US" b="0" dirty="0"/>
              <a:t>algorithms are used to determine relevant and important features.</a:t>
            </a:r>
          </a:p>
          <a:p>
            <a:pPr rtl="0"/>
            <a:endParaRPr lang="en-US" b="0" dirty="0"/>
          </a:p>
          <a:p>
            <a:pPr rtl="0"/>
            <a:r>
              <a:rPr lang="en-US" b="0" dirty="0"/>
              <a:t>Whereas, for </a:t>
            </a:r>
            <a:r>
              <a:rPr lang="en-US" b="1" dirty="0"/>
              <a:t>Neural Networks</a:t>
            </a:r>
            <a:r>
              <a:rPr lang="en-US" b="0" dirty="0"/>
              <a:t>, Convolutional Neural Network Layers are majorly used to learn and extract spatial features in the sequences.</a:t>
            </a:r>
          </a:p>
          <a:p>
            <a:pPr rtl="0"/>
            <a:r>
              <a:rPr lang="en-US" b="0" dirty="0"/>
              <a:t>However, unlike the last task, Recurrent Neural Network layers are not implemented to extract temporal dependencies within the sequences.</a:t>
            </a:r>
          </a:p>
          <a:p>
            <a:pPr rtl="0"/>
            <a:endParaRPr lang="en-US" b="0" dirty="0"/>
          </a:p>
          <a:p>
            <a:pPr rtl="0"/>
            <a:r>
              <a:rPr lang="en-US" b="0" dirty="0"/>
              <a:t>Similar to the last task, in the case of Machine Learning, the classifiers are often a variety of </a:t>
            </a:r>
            <a:r>
              <a:rPr lang="en-US" b="1" dirty="0"/>
              <a:t>ensemble methods</a:t>
            </a:r>
            <a:r>
              <a:rPr lang="en-US" b="0" dirty="0"/>
              <a:t>.</a:t>
            </a:r>
          </a:p>
          <a:p>
            <a:pPr rtl="0"/>
            <a:r>
              <a:rPr lang="en-US" b="0" dirty="0"/>
              <a:t>And, for the deep learning approaches, it is usually performed using </a:t>
            </a:r>
            <a:r>
              <a:rPr lang="en-US" b="1" dirty="0"/>
              <a:t>Dense fully connected layers</a:t>
            </a:r>
            <a:r>
              <a:rPr lang="en-US" b="0" dirty="0"/>
              <a:t>.</a:t>
            </a:r>
          </a:p>
          <a:p>
            <a:pPr rtl="0"/>
            <a:endParaRPr lang="en-US" b="0" dirty="0"/>
          </a:p>
          <a:p>
            <a:pPr rtl="0"/>
            <a:r>
              <a:rPr lang="en-US" b="0" dirty="0"/>
              <a:t>Here we surveyed 8 different methodologies for predicting Psi-sites.</a:t>
            </a:r>
          </a:p>
          <a:p>
            <a:pPr rtl="0"/>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7EEE4FE-B853-4362-B189-3F277F2DA700}"/>
              </a:ext>
            </a:extLst>
          </p:cNvPr>
          <p:cNvSpPr txBox="1">
            <a:spLocks noGrp="1"/>
          </p:cNvSpPr>
          <p:nvPr>
            <p:ph type="sldNum" sz="quarter" idx="5"/>
          </p:nvPr>
        </p:nvSpPr>
        <p:spPr>
          <a:ln/>
        </p:spPr>
        <p:txBody>
          <a:bodyPr vert="horz" lIns="0" tIns="0" rIns="0" bIns="0" anchor="b" anchorCtr="0">
            <a:noAutofit/>
          </a:bodyPr>
          <a:lstStyle/>
          <a:p>
            <a:pPr lvl="0"/>
            <a:fld id="{5BEF8D3B-7C51-499F-97F2-0C748DEABF6A}" type="slidenum">
              <a:t>15</a:t>
            </a:fld>
            <a:endParaRPr lang="en-US"/>
          </a:p>
        </p:txBody>
      </p:sp>
      <p:sp>
        <p:nvSpPr>
          <p:cNvPr id="2" name="Slide Image Placeholder 1">
            <a:extLst>
              <a:ext uri="{FF2B5EF4-FFF2-40B4-BE49-F238E27FC236}">
                <a16:creationId xmlns:a16="http://schemas.microsoft.com/office/drawing/2014/main" id="{5619E7B9-E2DF-4AA9-A1BF-885DCE3D6C63}"/>
              </a:ext>
            </a:extLst>
          </p:cNvPr>
          <p:cNvSpPr>
            <a:spLocks noGrp="1" noRot="1" noChangeAspect="1" noResize="1"/>
          </p:cNvSpPr>
          <p:nvPr>
            <p:ph type="sldImg"/>
          </p:nvPr>
        </p:nvSpPr>
        <p:spPr>
          <a:xfrm>
            <a:off x="720725" y="900113"/>
            <a:ext cx="6119813" cy="3441700"/>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E48E0716-1D3C-4184-851E-8728CDE41183}"/>
              </a:ext>
            </a:extLst>
          </p:cNvPr>
          <p:cNvSpPr txBox="1">
            <a:spLocks noGrp="1"/>
          </p:cNvSpPr>
          <p:nvPr>
            <p:ph type="body" sz="quarter" idx="1"/>
          </p:nvPr>
        </p:nvSpPr>
        <p:spPr/>
        <p:txBody>
          <a:bodyPr vert="horz">
            <a:spAutoFit/>
          </a:bodyPr>
          <a:lstStyle/>
          <a:p>
            <a:pPr rtl="0"/>
            <a:r>
              <a:rPr lang="en-US" dirty="0"/>
              <a:t>Let us now look at one State-of-the-art Machine Learning approach, called </a:t>
            </a:r>
            <a:r>
              <a:rPr kumimoji="0" lang="en-US" sz="2000" b="1" i="0" u="none" strike="noStrike" kern="0" cap="none" spc="0" normalizeH="0" baseline="0" noProof="0" dirty="0" err="1">
                <a:ln>
                  <a:noFill/>
                </a:ln>
                <a:solidFill>
                  <a:srgbClr val="000000"/>
                </a:solidFill>
                <a:effectLst/>
                <a:uLnTx/>
                <a:uFillTx/>
                <a:latin typeface="ProximaNovaA-Regular"/>
              </a:rPr>
              <a:t>iPseU</a:t>
            </a:r>
            <a:r>
              <a:rPr kumimoji="0" lang="en-US" sz="2000" b="1" i="0" u="none" strike="noStrike" kern="0" cap="none" spc="0" normalizeH="0" baseline="0" noProof="0" dirty="0">
                <a:ln>
                  <a:noFill/>
                </a:ln>
                <a:solidFill>
                  <a:srgbClr val="000000"/>
                </a:solidFill>
                <a:effectLst/>
                <a:uLnTx/>
                <a:uFillTx/>
                <a:latin typeface="ProximaNovaA-Regular"/>
              </a:rPr>
              <a:t>-Layer</a:t>
            </a:r>
            <a:r>
              <a:rPr lang="en-US" dirty="0"/>
              <a:t>, proposed by Aziz et. al.</a:t>
            </a:r>
          </a:p>
          <a:p>
            <a:pPr rtl="0"/>
            <a:r>
              <a:rPr lang="en-US" dirty="0"/>
              <a:t>This is also a complex ensemble method.</a:t>
            </a:r>
          </a:p>
          <a:p>
            <a:pPr rtl="0"/>
            <a:endParaRPr lang="en-US" dirty="0"/>
          </a:p>
          <a:p>
            <a:pPr rtl="0"/>
            <a:r>
              <a:rPr lang="en-US" dirty="0"/>
              <a:t>The first layer is a greedy-hill-climbing layer for </a:t>
            </a:r>
            <a:r>
              <a:rPr lang="en-US" b="1" dirty="0"/>
              <a:t>Correlation Based Feature Selection</a:t>
            </a:r>
            <a:r>
              <a:rPr lang="en-US" b="0" dirty="0"/>
              <a:t>. </a:t>
            </a:r>
            <a:endParaRPr lang="en-US" dirty="0"/>
          </a:p>
          <a:p>
            <a:pPr rtl="0"/>
            <a:endParaRPr lang="en-US" dirty="0"/>
          </a:p>
          <a:p>
            <a:pPr rtl="0"/>
            <a:r>
              <a:rPr lang="en-US" dirty="0"/>
              <a:t>The novelty is in the next </a:t>
            </a:r>
            <a:r>
              <a:rPr lang="en-US" b="1" dirty="0"/>
              <a:t>Feature extraction and fusion layer</a:t>
            </a:r>
            <a:r>
              <a:rPr lang="en-US" b="0" dirty="0"/>
              <a:t> which generates vote based binary features using 6 ensemble algorithms.</a:t>
            </a:r>
          </a:p>
          <a:p>
            <a:pPr rtl="0"/>
            <a:r>
              <a:rPr lang="en-US" b="0" dirty="0"/>
              <a:t>Additionally, features from previous layers are also kept intact using skip connections and concatenations.</a:t>
            </a:r>
          </a:p>
          <a:p>
            <a:pPr rtl="0"/>
            <a:endParaRPr lang="en-US" b="0" dirty="0"/>
          </a:p>
          <a:p>
            <a:pPr rtl="0"/>
            <a:r>
              <a:rPr lang="en-US" b="0" dirty="0"/>
              <a:t>At the end, the final classification task is performed using </a:t>
            </a:r>
            <a:r>
              <a:rPr lang="en-US" b="1" dirty="0"/>
              <a:t>Random Forest</a:t>
            </a:r>
            <a:r>
              <a:rPr lang="en-US" b="0" dirty="0"/>
              <a:t>.</a:t>
            </a: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7EEE4FE-B853-4362-B189-3F277F2DA700}"/>
              </a:ext>
            </a:extLst>
          </p:cNvPr>
          <p:cNvSpPr txBox="1">
            <a:spLocks noGrp="1"/>
          </p:cNvSpPr>
          <p:nvPr>
            <p:ph type="sldNum" sz="quarter" idx="5"/>
          </p:nvPr>
        </p:nvSpPr>
        <p:spPr>
          <a:ln/>
        </p:spPr>
        <p:txBody>
          <a:bodyPr vert="horz" lIns="0" tIns="0" rIns="0" bIns="0" anchor="b" anchorCtr="0">
            <a:noAutofit/>
          </a:bodyPr>
          <a:lstStyle/>
          <a:p>
            <a:pPr lvl="0"/>
            <a:fld id="{5BEF8D3B-7C51-499F-97F2-0C748DEABF6A}" type="slidenum">
              <a:t>16</a:t>
            </a:fld>
            <a:endParaRPr lang="en-US"/>
          </a:p>
        </p:txBody>
      </p:sp>
      <p:sp>
        <p:nvSpPr>
          <p:cNvPr id="2" name="Slide Image Placeholder 1">
            <a:extLst>
              <a:ext uri="{FF2B5EF4-FFF2-40B4-BE49-F238E27FC236}">
                <a16:creationId xmlns:a16="http://schemas.microsoft.com/office/drawing/2014/main" id="{5619E7B9-E2DF-4AA9-A1BF-885DCE3D6C63}"/>
              </a:ext>
            </a:extLst>
          </p:cNvPr>
          <p:cNvSpPr>
            <a:spLocks noGrp="1" noRot="1" noChangeAspect="1" noResize="1"/>
          </p:cNvSpPr>
          <p:nvPr>
            <p:ph type="sldImg"/>
          </p:nvPr>
        </p:nvSpPr>
        <p:spPr>
          <a:xfrm>
            <a:off x="720725" y="900113"/>
            <a:ext cx="6119813" cy="3441700"/>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E48E0716-1D3C-4184-851E-8728CDE41183}"/>
              </a:ext>
            </a:extLst>
          </p:cNvPr>
          <p:cNvSpPr txBox="1">
            <a:spLocks noGrp="1"/>
          </p:cNvSpPr>
          <p:nvPr>
            <p:ph type="body" sz="quarter" idx="1"/>
          </p:nvPr>
        </p:nvSpPr>
        <p:spPr/>
        <p:txBody>
          <a:bodyPr vert="horz">
            <a:spAutoFit/>
          </a:bodyPr>
          <a:lstStyle/>
          <a:p>
            <a:pPr rtl="0"/>
            <a:r>
              <a:rPr lang="en-US" dirty="0"/>
              <a:t>Now, let’s look at one State-of-the-art Deep Neural Network approach, called Merged-seq, proposed by Aziz et. al.</a:t>
            </a:r>
          </a:p>
          <a:p>
            <a:pPr rtl="0"/>
            <a:r>
              <a:rPr lang="en-US" dirty="0"/>
              <a:t>It is a multi-path architecture, as you can see on the architecture here.</a:t>
            </a:r>
          </a:p>
          <a:p>
            <a:pPr rtl="0"/>
            <a:endParaRPr lang="en-US" dirty="0"/>
          </a:p>
          <a:p>
            <a:pPr rtl="0"/>
            <a:r>
              <a:rPr lang="en-US" dirty="0"/>
              <a:t>The input to the network is the individual segments of fixed length extracted from the RNA sequence in one-hot-encoded vector format.</a:t>
            </a:r>
          </a:p>
          <a:p>
            <a:pPr rtl="0"/>
            <a:r>
              <a:rPr lang="en-US" dirty="0"/>
              <a:t>The novelty, is the addition of </a:t>
            </a:r>
            <a:r>
              <a:rPr lang="en-US" b="1" dirty="0"/>
              <a:t>Merged-seq encoding based on secondary structure of the RNA segments</a:t>
            </a:r>
            <a:r>
              <a:rPr lang="en-US" dirty="0"/>
              <a:t>, which is concatenated along with the OHE vectors to form the input.</a:t>
            </a:r>
          </a:p>
          <a:p>
            <a:pPr rtl="0"/>
            <a:endParaRPr lang="en-US" dirty="0"/>
          </a:p>
          <a:p>
            <a:pPr rtl="0"/>
            <a:r>
              <a:rPr lang="en-US" dirty="0"/>
              <a:t>During the </a:t>
            </a:r>
            <a:r>
              <a:rPr lang="en-US" b="1" dirty="0"/>
              <a:t>feature extraction </a:t>
            </a:r>
            <a:r>
              <a:rPr lang="en-US" dirty="0"/>
              <a:t>stage, the segments are processed through n </a:t>
            </a:r>
            <a:r>
              <a:rPr lang="en-US" b="1" dirty="0"/>
              <a:t>convolutional</a:t>
            </a:r>
            <a:r>
              <a:rPr lang="en-US" dirty="0"/>
              <a:t> layers and then concatenated.</a:t>
            </a:r>
          </a:p>
          <a:p>
            <a:pPr rtl="0"/>
            <a:endParaRPr lang="en-US" dirty="0"/>
          </a:p>
          <a:p>
            <a:pPr rtl="0"/>
            <a:r>
              <a:rPr lang="en-US" dirty="0"/>
              <a:t>Finally, a two stage </a:t>
            </a:r>
            <a:r>
              <a:rPr lang="en-US" b="1" dirty="0"/>
              <a:t>dense fully connected layer</a:t>
            </a:r>
            <a:r>
              <a:rPr lang="en-US" b="0" dirty="0"/>
              <a:t> is used to classify the RNA segments as Psi-sites or not.</a:t>
            </a:r>
          </a:p>
          <a:p>
            <a:pPr rtl="0"/>
            <a:endParaRPr lang="en-US" b="0" dirty="0"/>
          </a:p>
          <a:p>
            <a:pPr rtl="0"/>
            <a:r>
              <a:rPr lang="en-US" b="0" dirty="0"/>
              <a:t>Unlike the EPI task, we see that much simpler neural networks are employed for this prediction task.</a:t>
            </a:r>
          </a:p>
          <a:p>
            <a:pPr rtl="0"/>
            <a:endParaRPr lang="en-US" b="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7EEE4FE-B853-4362-B189-3F277F2DA700}"/>
              </a:ext>
            </a:extLst>
          </p:cNvPr>
          <p:cNvSpPr txBox="1">
            <a:spLocks noGrp="1"/>
          </p:cNvSpPr>
          <p:nvPr>
            <p:ph type="sldNum" sz="quarter" idx="5"/>
          </p:nvPr>
        </p:nvSpPr>
        <p:spPr>
          <a:ln/>
        </p:spPr>
        <p:txBody>
          <a:bodyPr vert="horz" lIns="0" tIns="0" rIns="0" bIns="0" anchor="b" anchorCtr="0">
            <a:noAutofit/>
          </a:bodyPr>
          <a:lstStyle/>
          <a:p>
            <a:pPr lvl="0"/>
            <a:fld id="{5BEF8D3B-7C51-499F-97F2-0C748DEABF6A}" type="slidenum">
              <a:t>17</a:t>
            </a:fld>
            <a:endParaRPr lang="en-US"/>
          </a:p>
        </p:txBody>
      </p:sp>
      <p:sp>
        <p:nvSpPr>
          <p:cNvPr id="2" name="Slide Image Placeholder 1">
            <a:extLst>
              <a:ext uri="{FF2B5EF4-FFF2-40B4-BE49-F238E27FC236}">
                <a16:creationId xmlns:a16="http://schemas.microsoft.com/office/drawing/2014/main" id="{5619E7B9-E2DF-4AA9-A1BF-885DCE3D6C63}"/>
              </a:ext>
            </a:extLst>
          </p:cNvPr>
          <p:cNvSpPr>
            <a:spLocks noGrp="1" noRot="1" noChangeAspect="1" noResize="1"/>
          </p:cNvSpPr>
          <p:nvPr>
            <p:ph type="sldImg"/>
          </p:nvPr>
        </p:nvSpPr>
        <p:spPr>
          <a:xfrm>
            <a:off x="720725" y="900113"/>
            <a:ext cx="6119813" cy="3441700"/>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E48E0716-1D3C-4184-851E-8728CDE41183}"/>
              </a:ext>
            </a:extLst>
          </p:cNvPr>
          <p:cNvSpPr txBox="1">
            <a:spLocks noGrp="1"/>
          </p:cNvSpPr>
          <p:nvPr>
            <p:ph type="body" sz="quarter" idx="1"/>
          </p:nvPr>
        </p:nvSpPr>
        <p:spPr/>
        <p:txBody>
          <a:bodyPr vert="horz">
            <a:spAutoFit/>
          </a:bodyPr>
          <a:lstStyle/>
          <a:p>
            <a:pPr rtl="0"/>
            <a:r>
              <a:rPr lang="en-US" dirty="0"/>
              <a:t>The training strategy applied here is always cell-line specific.</a:t>
            </a:r>
          </a:p>
          <a:p>
            <a:pPr rtl="0"/>
            <a:endParaRPr lang="en-US" dirty="0"/>
          </a:p>
          <a:p>
            <a:pPr rtl="0"/>
            <a:r>
              <a:rPr lang="en-US" dirty="0"/>
              <a:t>For the evaluation of performance, most researches report four metrics, Accuracy, Sensitivity, Specificity and Mathew’s Correlation coefficient (balanced measure, hence useful for imbalanced datasets). It is usually tested on 3 standard input datasets, from </a:t>
            </a:r>
            <a:r>
              <a:rPr lang="en-US" b="1" dirty="0"/>
              <a:t>Humans</a:t>
            </a:r>
            <a:r>
              <a:rPr lang="en-US" b="0" dirty="0"/>
              <a:t>, </a:t>
            </a:r>
            <a:r>
              <a:rPr lang="en-US" b="1" dirty="0"/>
              <a:t>House mice </a:t>
            </a:r>
            <a:r>
              <a:rPr lang="en-US" b="0" dirty="0"/>
              <a:t>and </a:t>
            </a:r>
            <a:r>
              <a:rPr lang="en-US" b="1" dirty="0"/>
              <a:t>Yeasts</a:t>
            </a:r>
            <a:r>
              <a:rPr lang="en-US" dirty="0"/>
              <a:t>.</a:t>
            </a:r>
          </a:p>
          <a:p>
            <a:pPr rtl="0"/>
            <a:endParaRPr lang="en-US" dirty="0"/>
          </a:p>
          <a:p>
            <a:pPr rtl="0"/>
            <a:r>
              <a:rPr lang="en-US" dirty="0"/>
              <a:t>Out of the 8 methods, two methods do not report these 4 metrics mentioned here.</a:t>
            </a:r>
          </a:p>
          <a:p>
            <a:pPr rtl="0"/>
            <a:endParaRPr lang="en-US" dirty="0"/>
          </a:p>
          <a:p>
            <a:pPr rtl="0"/>
            <a:r>
              <a:rPr lang="en-US" dirty="0"/>
              <a:t>From the results, we can see that the two state of the art methods discussed, </a:t>
            </a:r>
            <a:r>
              <a:rPr lang="en-US" dirty="0" err="1"/>
              <a:t>iPseU</a:t>
            </a:r>
            <a:r>
              <a:rPr lang="en-US" dirty="0"/>
              <a:t>-Layer and Merged-seq outperform other methods significantly.</a:t>
            </a:r>
          </a:p>
          <a:p>
            <a:pPr rtl="0"/>
            <a:endParaRPr lang="en-US" dirty="0"/>
          </a:p>
          <a:p>
            <a:pPr rtl="0"/>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7EEE4FE-B853-4362-B189-3F277F2DA700}"/>
              </a:ext>
            </a:extLst>
          </p:cNvPr>
          <p:cNvSpPr txBox="1">
            <a:spLocks noGrp="1"/>
          </p:cNvSpPr>
          <p:nvPr>
            <p:ph type="sldNum" sz="quarter" idx="5"/>
          </p:nvPr>
        </p:nvSpPr>
        <p:spPr>
          <a:ln/>
        </p:spPr>
        <p:txBody>
          <a:bodyPr vert="horz" lIns="0" tIns="0" rIns="0" bIns="0" anchor="b" anchorCtr="0">
            <a:noAutofit/>
          </a:bodyPr>
          <a:lstStyle/>
          <a:p>
            <a:pPr lvl="0"/>
            <a:fld id="{5BEF8D3B-7C51-499F-97F2-0C748DEABF6A}" type="slidenum">
              <a:t>18</a:t>
            </a:fld>
            <a:endParaRPr lang="en-US"/>
          </a:p>
        </p:txBody>
      </p:sp>
      <p:sp>
        <p:nvSpPr>
          <p:cNvPr id="2" name="Slide Image Placeholder 1">
            <a:extLst>
              <a:ext uri="{FF2B5EF4-FFF2-40B4-BE49-F238E27FC236}">
                <a16:creationId xmlns:a16="http://schemas.microsoft.com/office/drawing/2014/main" id="{5619E7B9-E2DF-4AA9-A1BF-885DCE3D6C63}"/>
              </a:ext>
            </a:extLst>
          </p:cNvPr>
          <p:cNvSpPr>
            <a:spLocks noGrp="1" noRot="1" noChangeAspect="1" noResize="1"/>
          </p:cNvSpPr>
          <p:nvPr>
            <p:ph type="sldImg"/>
          </p:nvPr>
        </p:nvSpPr>
        <p:spPr>
          <a:xfrm>
            <a:off x="720725" y="900113"/>
            <a:ext cx="6119813" cy="3441700"/>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E48E0716-1D3C-4184-851E-8728CDE41183}"/>
              </a:ext>
            </a:extLst>
          </p:cNvPr>
          <p:cNvSpPr txBox="1">
            <a:spLocks noGrp="1"/>
          </p:cNvSpPr>
          <p:nvPr>
            <p:ph type="body" sz="quarter" idx="1"/>
          </p:nvPr>
        </p:nvSpPr>
        <p:spPr/>
        <p:txBody>
          <a:bodyPr vert="horz">
            <a:spAutoFit/>
          </a:bodyPr>
          <a:lstStyle/>
          <a:p>
            <a:pPr rtl="0"/>
            <a:r>
              <a:rPr lang="en-US" dirty="0"/>
              <a:t>Moreover, 4 methods also report performance on 2 independently generated datasets, from </a:t>
            </a:r>
            <a:r>
              <a:rPr lang="en-US" b="1" dirty="0"/>
              <a:t>Humans</a:t>
            </a:r>
            <a:r>
              <a:rPr lang="en-US" b="0" dirty="0"/>
              <a:t> and </a:t>
            </a:r>
            <a:r>
              <a:rPr lang="en-US" b="1" dirty="0"/>
              <a:t>Yeasts</a:t>
            </a:r>
            <a:r>
              <a:rPr lang="en-US" dirty="0"/>
              <a:t>..</a:t>
            </a:r>
          </a:p>
          <a:p>
            <a:pPr rtl="0"/>
            <a:endParaRPr lang="en-US" dirty="0"/>
          </a:p>
          <a:p>
            <a:pPr rtl="0"/>
            <a:r>
              <a:rPr lang="en-US" dirty="0"/>
              <a:t>Even here, the trend is not that crisp.</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7EEE4FE-B853-4362-B189-3F277F2DA700}"/>
              </a:ext>
            </a:extLst>
          </p:cNvPr>
          <p:cNvSpPr txBox="1">
            <a:spLocks noGrp="1"/>
          </p:cNvSpPr>
          <p:nvPr>
            <p:ph type="sldNum" sz="quarter" idx="5"/>
          </p:nvPr>
        </p:nvSpPr>
        <p:spPr>
          <a:ln/>
        </p:spPr>
        <p:txBody>
          <a:bodyPr vert="horz" lIns="0" tIns="0" rIns="0" bIns="0" anchor="b" anchorCtr="0">
            <a:noAutofit/>
          </a:bodyPr>
          <a:lstStyle/>
          <a:p>
            <a:pPr lvl="0"/>
            <a:fld id="{5BEF8D3B-7C51-499F-97F2-0C748DEABF6A}" type="slidenum">
              <a:t>19</a:t>
            </a:fld>
            <a:endParaRPr lang="en-US"/>
          </a:p>
        </p:txBody>
      </p:sp>
      <p:sp>
        <p:nvSpPr>
          <p:cNvPr id="2" name="Slide Image Placeholder 1">
            <a:extLst>
              <a:ext uri="{FF2B5EF4-FFF2-40B4-BE49-F238E27FC236}">
                <a16:creationId xmlns:a16="http://schemas.microsoft.com/office/drawing/2014/main" id="{5619E7B9-E2DF-4AA9-A1BF-885DCE3D6C63}"/>
              </a:ext>
            </a:extLst>
          </p:cNvPr>
          <p:cNvSpPr>
            <a:spLocks noGrp="1" noRot="1" noChangeAspect="1" noResize="1"/>
          </p:cNvSpPr>
          <p:nvPr>
            <p:ph type="sldImg"/>
          </p:nvPr>
        </p:nvSpPr>
        <p:spPr>
          <a:xfrm>
            <a:off x="720725" y="900113"/>
            <a:ext cx="6119813" cy="3441700"/>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E48E0716-1D3C-4184-851E-8728CDE41183}"/>
              </a:ext>
            </a:extLst>
          </p:cNvPr>
          <p:cNvSpPr txBox="1">
            <a:spLocks noGrp="1"/>
          </p:cNvSpPr>
          <p:nvPr>
            <p:ph type="body" sz="quarter" idx="1"/>
          </p:nvPr>
        </p:nvSpPr>
        <p:spPr/>
        <p:txBody>
          <a:bodyPr vert="horz">
            <a:spAutoFit/>
          </a:bodyPr>
          <a:lstStyle/>
          <a:p>
            <a:pPr rtl="0"/>
            <a:r>
              <a:rPr lang="en-US" dirty="0"/>
              <a:t>To conclude, we surveyed and recognized many in-silico methods for EPI prediction and Psi-site identification, among a huge repository of methods.</a:t>
            </a:r>
          </a:p>
          <a:p>
            <a:pPr rtl="0"/>
            <a:r>
              <a:rPr lang="en-US" dirty="0"/>
              <a:t>In general, we see that ML approaches tend towards ensemble methods, given their obvious advantages.</a:t>
            </a:r>
          </a:p>
          <a:p>
            <a:pPr rtl="0"/>
            <a:r>
              <a:rPr lang="en-US" dirty="0"/>
              <a:t>Furthermore, Deep Learning approaches have supplemented hand-crafted features with learned features.</a:t>
            </a:r>
          </a:p>
          <a:p>
            <a:pPr rtl="0"/>
            <a:endParaRPr lang="en-US" dirty="0"/>
          </a:p>
          <a:p>
            <a:pPr rtl="0"/>
            <a:r>
              <a:rPr lang="en-US" dirty="0"/>
              <a:t>However, we did see that there is some need of consensus for experiments to report evaluation on standard datasets using widely used metrics, so that the state-of-the-art is easier to identify.</a:t>
            </a:r>
          </a:p>
          <a:p>
            <a:pPr rtl="0"/>
            <a:endParaRPr lang="en-US" dirty="0"/>
          </a:p>
          <a:p>
            <a:pPr rtl="0"/>
            <a:r>
              <a:rPr lang="en-US" dirty="0"/>
              <a:t>Furthermore,</a:t>
            </a:r>
          </a:p>
          <a:p>
            <a:pPr rtl="0"/>
            <a:r>
              <a:rPr lang="en-US" dirty="0"/>
              <a:t>We do see some research opportunities as well.</a:t>
            </a:r>
          </a:p>
          <a:p>
            <a:pPr rtl="0"/>
            <a:r>
              <a:rPr lang="en-US" dirty="0"/>
              <a:t>To begin with, the predictive power of each of the different types of features that we discussed earlier, like direct sequences, genomic and epigenomic features, 3D </a:t>
            </a:r>
            <a:r>
              <a:rPr lang="en-US" dirty="0" err="1"/>
              <a:t>interation</a:t>
            </a:r>
            <a:r>
              <a:rPr lang="en-US" dirty="0"/>
              <a:t> and structure data, etc. need to be analyzed.</a:t>
            </a:r>
          </a:p>
          <a:p>
            <a:pPr rtl="0"/>
            <a:r>
              <a:rPr lang="en-US" dirty="0"/>
              <a:t>Specifically, for Psi-site identification, use of Recurrent Neural Network layers to learn temporal information can be tested.</a:t>
            </a:r>
          </a:p>
          <a:p>
            <a:pPr rtl="0"/>
            <a:r>
              <a:rPr lang="en-US" dirty="0"/>
              <a:t>Even the application of Natural Language Processing based word-embeddings can be explored for Psi site identification.</a:t>
            </a:r>
          </a:p>
          <a:p>
            <a:pPr rtl="0"/>
            <a:r>
              <a:rPr lang="en-US" dirty="0"/>
              <a:t>For Enhancer Promoter Interaction, use of attention mechanisms with the RNN layers can also be explored as an attempt to get more performance out of the models.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7EEE4FE-B853-4362-B189-3F277F2DA700}"/>
              </a:ext>
            </a:extLst>
          </p:cNvPr>
          <p:cNvSpPr txBox="1">
            <a:spLocks noGrp="1"/>
          </p:cNvSpPr>
          <p:nvPr>
            <p:ph type="sldNum" sz="quarter" idx="5"/>
          </p:nvPr>
        </p:nvSpPr>
        <p:spPr>
          <a:ln/>
        </p:spPr>
        <p:txBody>
          <a:bodyPr vert="horz" lIns="0" tIns="0" rIns="0" bIns="0" anchor="b" anchorCtr="0">
            <a:noAutofit/>
          </a:bodyPr>
          <a:lstStyle/>
          <a:p>
            <a:pPr lvl="0"/>
            <a:fld id="{5BEF8D3B-7C51-499F-97F2-0C748DEABF6A}" type="slidenum">
              <a:t>2</a:t>
            </a:fld>
            <a:endParaRPr lang="en-US"/>
          </a:p>
        </p:txBody>
      </p:sp>
      <p:sp>
        <p:nvSpPr>
          <p:cNvPr id="2" name="Slide Image Placeholder 1">
            <a:extLst>
              <a:ext uri="{FF2B5EF4-FFF2-40B4-BE49-F238E27FC236}">
                <a16:creationId xmlns:a16="http://schemas.microsoft.com/office/drawing/2014/main" id="{5619E7B9-E2DF-4AA9-A1BF-885DCE3D6C63}"/>
              </a:ext>
            </a:extLst>
          </p:cNvPr>
          <p:cNvSpPr>
            <a:spLocks noGrp="1" noRot="1" noChangeAspect="1" noResize="1"/>
          </p:cNvSpPr>
          <p:nvPr>
            <p:ph type="sldImg"/>
          </p:nvPr>
        </p:nvSpPr>
        <p:spPr>
          <a:xfrm>
            <a:off x="720725" y="900113"/>
            <a:ext cx="6119813" cy="3441700"/>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E48E0716-1D3C-4184-851E-8728CDE41183}"/>
              </a:ext>
            </a:extLst>
          </p:cNvPr>
          <p:cNvSpPr txBox="1">
            <a:spLocks noGrp="1"/>
          </p:cNvSpPr>
          <p:nvPr>
            <p:ph type="body" sz="quarter" idx="1"/>
          </p:nvPr>
        </p:nvSpPr>
        <p:spPr/>
        <p:txBody>
          <a:bodyPr vert="horz">
            <a:spAutoFit/>
          </a:bodyPr>
          <a:lstStyle/>
          <a:p>
            <a:pPr rtl="0"/>
            <a:r>
              <a:rPr lang="en-US" dirty="0"/>
              <a:t>To begin with, let us take a lookback at living organisms and genetics, which forms the core of modern biology.</a:t>
            </a:r>
          </a:p>
          <a:p>
            <a:pPr rtl="0"/>
            <a:endParaRPr lang="en-US" dirty="0"/>
          </a:p>
          <a:p>
            <a:pPr rtl="0"/>
            <a:r>
              <a:rPr lang="en-US" dirty="0"/>
              <a:t>First thing, I presume everybody here knows, is that almost all living organisms on our planet are made up of cells.</a:t>
            </a:r>
          </a:p>
          <a:p>
            <a:pPr rtl="0"/>
            <a:r>
              <a:rPr lang="en-US" dirty="0"/>
              <a:t>These cells contain the genetic information of the specific organism it belongs to.</a:t>
            </a:r>
          </a:p>
          <a:p>
            <a:pPr rtl="0"/>
            <a:endParaRPr lang="en-US" dirty="0"/>
          </a:p>
          <a:p>
            <a:pPr rtl="0"/>
            <a:r>
              <a:rPr lang="en-US" dirty="0"/>
              <a:t>The genetic information encodes the form and function of the organism, thereby defining various physical, chemical and biological properties. </a:t>
            </a:r>
          </a:p>
          <a:p>
            <a:pPr rtl="0"/>
            <a:r>
              <a:rPr lang="en-US" dirty="0"/>
              <a:t>For e.g., what the organism consumes for energy, what its physical structure is, how it reproduces, etc.</a:t>
            </a:r>
          </a:p>
          <a:p>
            <a:pPr rtl="0"/>
            <a:endParaRPr lang="en-US" dirty="0"/>
          </a:p>
          <a:p>
            <a:pPr rtl="0"/>
            <a:r>
              <a:rPr lang="en-US" dirty="0"/>
              <a:t>There exists various </a:t>
            </a:r>
            <a:r>
              <a:rPr lang="en-US" b="1" dirty="0"/>
              <a:t>organic macro-molecules </a:t>
            </a:r>
            <a:r>
              <a:rPr lang="en-US" dirty="0"/>
              <a:t>which are essential for life.</a:t>
            </a:r>
          </a:p>
          <a:p>
            <a:pPr rtl="0"/>
            <a:r>
              <a:rPr lang="en-US" dirty="0"/>
              <a:t>One of these molecules is Nucleic-Acids. And these acids encode the genetic information within them, in very long chains of polynucleotides.</a:t>
            </a:r>
          </a:p>
          <a:p>
            <a:pPr rtl="0"/>
            <a:endParaRPr lang="en-US" dirty="0"/>
          </a:p>
          <a:p>
            <a:pPr rtl="0"/>
            <a:r>
              <a:rPr lang="en-US" dirty="0"/>
              <a:t>If you look at the DNA here, you can see the helical structure, formed by two strands of polynucleotide chains wrapped around each other.</a:t>
            </a:r>
          </a:p>
          <a:p>
            <a:pPr rtl="0"/>
            <a:r>
              <a:rPr lang="en-US" dirty="0"/>
              <a:t>Similarly, RNA is but a single strand of polynucleotide chain wrapped on itself.</a:t>
            </a:r>
          </a:p>
          <a:p>
            <a:pPr rtl="0"/>
            <a:endParaRPr lang="en-US" dirty="0"/>
          </a:p>
          <a:p>
            <a:pPr rtl="0"/>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7EEE4FE-B853-4362-B189-3F277F2DA700}"/>
              </a:ext>
            </a:extLst>
          </p:cNvPr>
          <p:cNvSpPr txBox="1">
            <a:spLocks noGrp="1"/>
          </p:cNvSpPr>
          <p:nvPr>
            <p:ph type="sldNum" sz="quarter" idx="5"/>
          </p:nvPr>
        </p:nvSpPr>
        <p:spPr>
          <a:ln/>
        </p:spPr>
        <p:txBody>
          <a:bodyPr vert="horz" lIns="0" tIns="0" rIns="0" bIns="0" anchor="b" anchorCtr="0">
            <a:noAutofit/>
          </a:bodyPr>
          <a:lstStyle/>
          <a:p>
            <a:pPr lvl="0"/>
            <a:fld id="{5BEF8D3B-7C51-499F-97F2-0C748DEABF6A}" type="slidenum">
              <a:t>20</a:t>
            </a:fld>
            <a:endParaRPr lang="en-US"/>
          </a:p>
        </p:txBody>
      </p:sp>
      <p:sp>
        <p:nvSpPr>
          <p:cNvPr id="2" name="Slide Image Placeholder 1">
            <a:extLst>
              <a:ext uri="{FF2B5EF4-FFF2-40B4-BE49-F238E27FC236}">
                <a16:creationId xmlns:a16="http://schemas.microsoft.com/office/drawing/2014/main" id="{5619E7B9-E2DF-4AA9-A1BF-885DCE3D6C63}"/>
              </a:ext>
            </a:extLst>
          </p:cNvPr>
          <p:cNvSpPr>
            <a:spLocks noGrp="1" noRot="1" noChangeAspect="1" noResize="1"/>
          </p:cNvSpPr>
          <p:nvPr>
            <p:ph type="sldImg"/>
          </p:nvPr>
        </p:nvSpPr>
        <p:spPr>
          <a:xfrm>
            <a:off x="720725" y="900113"/>
            <a:ext cx="6119813" cy="3441700"/>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E48E0716-1D3C-4184-851E-8728CDE41183}"/>
              </a:ext>
            </a:extLst>
          </p:cNvPr>
          <p:cNvSpPr txBox="1">
            <a:spLocks noGrp="1"/>
          </p:cNvSpPr>
          <p:nvPr>
            <p:ph type="body" sz="quarter" idx="1"/>
          </p:nvPr>
        </p:nvSpPr>
        <p:spPr/>
        <p:txBody>
          <a:bodyPr vert="horz">
            <a:spAutoFit/>
          </a:bodyPr>
          <a:lstStyle/>
          <a:p>
            <a:pPr rtl="0"/>
            <a:r>
              <a:rPr lang="en-US" dirty="0"/>
              <a:t>That is all I have for today.</a:t>
            </a:r>
          </a:p>
          <a:p>
            <a:pPr rtl="0"/>
            <a:r>
              <a:rPr lang="en-US" dirty="0"/>
              <a:t>Thank you for your time and attention.</a:t>
            </a:r>
          </a:p>
          <a:p>
            <a:pPr rtl="0"/>
            <a:endParaRPr lang="en-US" dirty="0"/>
          </a:p>
          <a:p>
            <a:pPr rtl="0"/>
            <a:r>
              <a:rPr lang="en-US" dirty="0"/>
              <a:t>So, questions?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7EEE4FE-B853-4362-B189-3F277F2DA700}"/>
              </a:ext>
            </a:extLst>
          </p:cNvPr>
          <p:cNvSpPr txBox="1">
            <a:spLocks noGrp="1"/>
          </p:cNvSpPr>
          <p:nvPr>
            <p:ph type="sldNum" sz="quarter" idx="5"/>
          </p:nvPr>
        </p:nvSpPr>
        <p:spPr>
          <a:ln/>
        </p:spPr>
        <p:txBody>
          <a:bodyPr vert="horz" lIns="0" tIns="0" rIns="0" bIns="0" anchor="b" anchorCtr="0">
            <a:noAutofit/>
          </a:bodyPr>
          <a:lstStyle/>
          <a:p>
            <a:pPr lvl="0"/>
            <a:fld id="{5BEF8D3B-7C51-499F-97F2-0C748DEABF6A}" type="slidenum">
              <a:t>21</a:t>
            </a:fld>
            <a:endParaRPr lang="en-US"/>
          </a:p>
        </p:txBody>
      </p:sp>
      <p:sp>
        <p:nvSpPr>
          <p:cNvPr id="2" name="Slide Image Placeholder 1">
            <a:extLst>
              <a:ext uri="{FF2B5EF4-FFF2-40B4-BE49-F238E27FC236}">
                <a16:creationId xmlns:a16="http://schemas.microsoft.com/office/drawing/2014/main" id="{5619E7B9-E2DF-4AA9-A1BF-885DCE3D6C63}"/>
              </a:ext>
            </a:extLst>
          </p:cNvPr>
          <p:cNvSpPr>
            <a:spLocks noGrp="1" noRot="1" noChangeAspect="1" noResize="1"/>
          </p:cNvSpPr>
          <p:nvPr>
            <p:ph type="sldImg"/>
          </p:nvPr>
        </p:nvSpPr>
        <p:spPr>
          <a:xfrm>
            <a:off x="720725" y="900113"/>
            <a:ext cx="6119813" cy="3441700"/>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E48E0716-1D3C-4184-851E-8728CDE41183}"/>
              </a:ext>
            </a:extLst>
          </p:cNvPr>
          <p:cNvSpPr txBox="1">
            <a:spLocks noGrp="1"/>
          </p:cNvSpPr>
          <p:nvPr>
            <p:ph type="body" sz="quarter" idx="1"/>
          </p:nvPr>
        </p:nvSpPr>
        <p:spPr/>
        <p:txBody>
          <a:bodyPr vert="horz">
            <a:spAutoFit/>
          </a:bodyPr>
          <a:lstStyle/>
          <a:p>
            <a:pPr rtl="0"/>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7EEE4FE-B853-4362-B189-3F277F2DA700}"/>
              </a:ext>
            </a:extLst>
          </p:cNvPr>
          <p:cNvSpPr txBox="1">
            <a:spLocks noGrp="1"/>
          </p:cNvSpPr>
          <p:nvPr>
            <p:ph type="sldNum" sz="quarter" idx="5"/>
          </p:nvPr>
        </p:nvSpPr>
        <p:spPr>
          <a:ln/>
        </p:spPr>
        <p:txBody>
          <a:bodyPr vert="horz" lIns="0" tIns="0" rIns="0" bIns="0" anchor="b" anchorCtr="0">
            <a:noAutofit/>
          </a:bodyPr>
          <a:lstStyle/>
          <a:p>
            <a:pPr lvl="0"/>
            <a:fld id="{5BEF8D3B-7C51-499F-97F2-0C748DEABF6A}" type="slidenum">
              <a:t>3</a:t>
            </a:fld>
            <a:endParaRPr lang="en-US"/>
          </a:p>
        </p:txBody>
      </p:sp>
      <p:sp>
        <p:nvSpPr>
          <p:cNvPr id="2" name="Slide Image Placeholder 1">
            <a:extLst>
              <a:ext uri="{FF2B5EF4-FFF2-40B4-BE49-F238E27FC236}">
                <a16:creationId xmlns:a16="http://schemas.microsoft.com/office/drawing/2014/main" id="{5619E7B9-E2DF-4AA9-A1BF-885DCE3D6C63}"/>
              </a:ext>
            </a:extLst>
          </p:cNvPr>
          <p:cNvSpPr>
            <a:spLocks noGrp="1" noRot="1" noChangeAspect="1" noResize="1"/>
          </p:cNvSpPr>
          <p:nvPr>
            <p:ph type="sldImg"/>
          </p:nvPr>
        </p:nvSpPr>
        <p:spPr>
          <a:xfrm>
            <a:off x="720725" y="900113"/>
            <a:ext cx="6119813" cy="3441700"/>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E48E0716-1D3C-4184-851E-8728CDE41183}"/>
              </a:ext>
            </a:extLst>
          </p:cNvPr>
          <p:cNvSpPr txBox="1">
            <a:spLocks noGrp="1"/>
          </p:cNvSpPr>
          <p:nvPr>
            <p:ph type="body" sz="quarter" idx="1"/>
          </p:nvPr>
        </p:nvSpPr>
        <p:spPr/>
        <p:txBody>
          <a:bodyPr vert="horz">
            <a:spAutoFit/>
          </a:bodyPr>
          <a:lstStyle/>
          <a:p>
            <a:pPr rtl="0"/>
            <a:r>
              <a:rPr lang="en-US" dirty="0"/>
              <a:t>Now, coming to genetics.</a:t>
            </a:r>
          </a:p>
          <a:p>
            <a:pPr rtl="0"/>
            <a:endParaRPr lang="en-US" dirty="0"/>
          </a:p>
          <a:p>
            <a:pPr rtl="0"/>
            <a:r>
              <a:rPr lang="en-US" dirty="0"/>
              <a:t>We know that chromosomes are a part of cells, and contains the DNA molecule. </a:t>
            </a:r>
          </a:p>
          <a:p>
            <a:pPr rtl="0"/>
            <a:r>
              <a:rPr lang="en-US" dirty="0"/>
              <a:t>Now, Genes are specific segments within the DNA as shown in the picture here.</a:t>
            </a:r>
          </a:p>
          <a:p>
            <a:pPr rtl="0"/>
            <a:endParaRPr lang="en-US" dirty="0"/>
          </a:p>
          <a:p>
            <a:pPr rtl="0"/>
            <a:r>
              <a:rPr lang="en-US" dirty="0"/>
              <a:t>These genes are what encodes various functions of the organism. </a:t>
            </a:r>
          </a:p>
          <a:p>
            <a:pPr rtl="0"/>
            <a:r>
              <a:rPr lang="en-US" dirty="0"/>
              <a:t>Specifically, it encodes what products can be synthesized from a DNA or an RNA.</a:t>
            </a:r>
          </a:p>
          <a:p>
            <a:pPr rtl="0"/>
            <a:r>
              <a:rPr lang="en-US" dirty="0"/>
              <a:t>This synthesis of products is referred to as Genetic Expression.</a:t>
            </a:r>
          </a:p>
          <a:p>
            <a:pPr rtl="0"/>
            <a:endParaRPr lang="en-US" dirty="0"/>
          </a:p>
          <a:p>
            <a:pPr rtl="0"/>
            <a:r>
              <a:rPr lang="en-US" dirty="0"/>
              <a:t>The CENTRAL DOGMA of MOLECULAR BIOLOGY states that DNA is expressed to produce RNA.</a:t>
            </a:r>
          </a:p>
          <a:p>
            <a:pPr rtl="0"/>
            <a:r>
              <a:rPr lang="en-US" dirty="0"/>
              <a:t>And in turn, RNA is expressed to produce proteins in the cell.</a:t>
            </a:r>
          </a:p>
          <a:p>
            <a:pPr rtl="0"/>
            <a:endParaRPr lang="en-US" dirty="0"/>
          </a:p>
          <a:p>
            <a:pPr rtl="0"/>
            <a:r>
              <a:rPr lang="en-US" dirty="0"/>
              <a:t>During creation of RNA from DNA, the expression of genes is regulated by certain mechanisms, which is of utmost importance to the evolution of life.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7EEE4FE-B853-4362-B189-3F277F2DA700}"/>
              </a:ext>
            </a:extLst>
          </p:cNvPr>
          <p:cNvSpPr txBox="1">
            <a:spLocks noGrp="1"/>
          </p:cNvSpPr>
          <p:nvPr>
            <p:ph type="sldNum" sz="quarter" idx="5"/>
          </p:nvPr>
        </p:nvSpPr>
        <p:spPr>
          <a:ln/>
        </p:spPr>
        <p:txBody>
          <a:bodyPr vert="horz" lIns="0" tIns="0" rIns="0" bIns="0" anchor="b" anchorCtr="0">
            <a:noAutofit/>
          </a:bodyPr>
          <a:lstStyle/>
          <a:p>
            <a:pPr lvl="0"/>
            <a:fld id="{5BEF8D3B-7C51-499F-97F2-0C748DEABF6A}" type="slidenum">
              <a:t>4</a:t>
            </a:fld>
            <a:endParaRPr lang="en-US"/>
          </a:p>
        </p:txBody>
      </p:sp>
      <p:sp>
        <p:nvSpPr>
          <p:cNvPr id="2" name="Slide Image Placeholder 1">
            <a:extLst>
              <a:ext uri="{FF2B5EF4-FFF2-40B4-BE49-F238E27FC236}">
                <a16:creationId xmlns:a16="http://schemas.microsoft.com/office/drawing/2014/main" id="{5619E7B9-E2DF-4AA9-A1BF-885DCE3D6C63}"/>
              </a:ext>
            </a:extLst>
          </p:cNvPr>
          <p:cNvSpPr>
            <a:spLocks noGrp="1" noRot="1" noChangeAspect="1" noResize="1"/>
          </p:cNvSpPr>
          <p:nvPr>
            <p:ph type="sldImg"/>
          </p:nvPr>
        </p:nvSpPr>
        <p:spPr>
          <a:xfrm>
            <a:off x="720725" y="900113"/>
            <a:ext cx="6119813" cy="3441700"/>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E48E0716-1D3C-4184-851E-8728CDE41183}"/>
              </a:ext>
            </a:extLst>
          </p:cNvPr>
          <p:cNvSpPr txBox="1">
            <a:spLocks noGrp="1"/>
          </p:cNvSpPr>
          <p:nvPr>
            <p:ph type="body" sz="quarter" idx="1"/>
          </p:nvPr>
        </p:nvSpPr>
        <p:spPr/>
        <p:txBody>
          <a:bodyPr vert="horz">
            <a:spAutoFit/>
          </a:bodyPr>
          <a:lstStyle/>
          <a:p>
            <a:pPr rtl="0"/>
            <a:r>
              <a:rPr lang="en-US" dirty="0"/>
              <a:t>This regulation of Genetic expression provides various attributes to the organism, like versatility and adaptability.</a:t>
            </a:r>
          </a:p>
          <a:p>
            <a:pPr rtl="0"/>
            <a:r>
              <a:rPr lang="en-US" dirty="0"/>
              <a:t>For e.g., through cellular differentiation and morphogenesis, a multi-cellular organism can create different kinds of cells, each different from the other in form and function. </a:t>
            </a:r>
          </a:p>
          <a:p>
            <a:pPr rtl="0"/>
            <a:r>
              <a:rPr lang="en-US" dirty="0"/>
              <a:t>Take a look at the image here of a tissue from the root of an onion plant, which shows the diversity of it’s cells. </a:t>
            </a:r>
          </a:p>
          <a:p>
            <a:pPr rtl="0"/>
            <a:r>
              <a:rPr lang="en-US" dirty="0"/>
              <a:t>Another example, is that the cells in OUR digestive system can adapt to consume different kinds of food by generating the required proteins.</a:t>
            </a:r>
          </a:p>
          <a:p>
            <a:pPr rtl="0"/>
            <a:endParaRPr lang="en-US" dirty="0"/>
          </a:p>
          <a:p>
            <a:pPr rtl="0"/>
            <a:r>
              <a:rPr lang="en-US" dirty="0"/>
              <a:t>As we saw before, DNA Transcription is the process where RNA is generated from DNA.</a:t>
            </a:r>
          </a:p>
          <a:p>
            <a:pPr rtl="0"/>
            <a:r>
              <a:rPr lang="en-US" dirty="0"/>
              <a:t>During this process, one KEY way of regulating the genetic expression is through another process called Enhancer Promoter Interaction (or EPI).</a:t>
            </a:r>
          </a:p>
          <a:p>
            <a:pPr rtl="0"/>
            <a:endParaRPr lang="en-US" dirty="0"/>
          </a:p>
          <a:p>
            <a:pPr rtl="0"/>
            <a:r>
              <a:rPr lang="en-US" dirty="0"/>
              <a:t>During EPI, the DNA or the Chromosome, forms a loop in the three dimensional space as shown in the descriptive image here, such that certain Active Enhancers interact with specific Promoters.</a:t>
            </a:r>
          </a:p>
          <a:p>
            <a:pPr rtl="0"/>
            <a:r>
              <a:rPr lang="en-US" dirty="0"/>
              <a:t>Enhancers and Promoters are called cis-regulatory elements, and they actually define where and how in the genome the transcription process starts.</a:t>
            </a:r>
          </a:p>
          <a:p>
            <a:pPr rtl="0"/>
            <a:r>
              <a:rPr lang="en-US" dirty="0"/>
              <a:t>There are hundreds of thousands of potential enhancer-promoter pairs that exist in the human genome alone.</a:t>
            </a:r>
          </a:p>
          <a:p>
            <a:pPr rtl="0"/>
            <a:endParaRPr lang="en-US" dirty="0"/>
          </a:p>
          <a:p>
            <a:pPr rtl="0"/>
            <a:r>
              <a:rPr lang="en-US" dirty="0"/>
              <a:t>This EPI process has been studied extensively, and has been found to be related to progression of diseases, amongst other things.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7EEE4FE-B853-4362-B189-3F277F2DA700}"/>
              </a:ext>
            </a:extLst>
          </p:cNvPr>
          <p:cNvSpPr txBox="1">
            <a:spLocks noGrp="1"/>
          </p:cNvSpPr>
          <p:nvPr>
            <p:ph type="sldNum" sz="quarter" idx="5"/>
          </p:nvPr>
        </p:nvSpPr>
        <p:spPr>
          <a:ln/>
        </p:spPr>
        <p:txBody>
          <a:bodyPr vert="horz" lIns="0" tIns="0" rIns="0" bIns="0" anchor="b" anchorCtr="0">
            <a:noAutofit/>
          </a:bodyPr>
          <a:lstStyle/>
          <a:p>
            <a:pPr lvl="0"/>
            <a:fld id="{5BEF8D3B-7C51-499F-97F2-0C748DEABF6A}" type="slidenum">
              <a:t>5</a:t>
            </a:fld>
            <a:endParaRPr lang="en-US"/>
          </a:p>
        </p:txBody>
      </p:sp>
      <p:sp>
        <p:nvSpPr>
          <p:cNvPr id="2" name="Slide Image Placeholder 1">
            <a:extLst>
              <a:ext uri="{FF2B5EF4-FFF2-40B4-BE49-F238E27FC236}">
                <a16:creationId xmlns:a16="http://schemas.microsoft.com/office/drawing/2014/main" id="{5619E7B9-E2DF-4AA9-A1BF-885DCE3D6C63}"/>
              </a:ext>
            </a:extLst>
          </p:cNvPr>
          <p:cNvSpPr>
            <a:spLocks noGrp="1" noRot="1" noChangeAspect="1" noResize="1"/>
          </p:cNvSpPr>
          <p:nvPr>
            <p:ph type="sldImg"/>
          </p:nvPr>
        </p:nvSpPr>
        <p:spPr>
          <a:xfrm>
            <a:off x="720725" y="900113"/>
            <a:ext cx="6119813" cy="3441700"/>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E48E0716-1D3C-4184-851E-8728CDE41183}"/>
              </a:ext>
            </a:extLst>
          </p:cNvPr>
          <p:cNvSpPr txBox="1">
            <a:spLocks noGrp="1"/>
          </p:cNvSpPr>
          <p:nvPr>
            <p:ph type="body" sz="quarter" idx="1"/>
          </p:nvPr>
        </p:nvSpPr>
        <p:spPr/>
        <p:txBody>
          <a:bodyPr vert="horz">
            <a:spAutoFit/>
          </a:bodyPr>
          <a:lstStyle/>
          <a:p>
            <a:pPr rtl="0"/>
            <a:r>
              <a:rPr lang="en-US" dirty="0"/>
              <a:t>After transcription and following synthesis, RNA can be modified with 100s of chemically distinct modifications.</a:t>
            </a:r>
          </a:p>
          <a:p>
            <a:pPr rtl="0"/>
            <a:r>
              <a:rPr lang="en-US" dirty="0"/>
              <a:t>Certain modifications can regulate genetic expression of RNAs, and play a variety of roles in the cell. These roles include translation, localization and stabilization of RNAs.</a:t>
            </a:r>
          </a:p>
          <a:p>
            <a:pPr rtl="0"/>
            <a:r>
              <a:rPr lang="en-US" dirty="0"/>
              <a:t>Thus, the RNA can undergo genetic code rewiring.</a:t>
            </a:r>
          </a:p>
          <a:p>
            <a:pPr rtl="0"/>
            <a:endParaRPr lang="en-US" dirty="0"/>
          </a:p>
          <a:p>
            <a:pPr rtl="0"/>
            <a:r>
              <a:rPr lang="en-US" dirty="0"/>
              <a:t>One such modification is Pseudouridine Modification, which research shows is linked with certain human diseases.</a:t>
            </a:r>
          </a:p>
          <a:p>
            <a:pPr rtl="0"/>
            <a:r>
              <a:rPr lang="en-US" dirty="0"/>
              <a:t>It is one of the most abundant forms of RNA modification. It occurs at uridine sites in the RNA molecule.</a:t>
            </a:r>
          </a:p>
          <a:p>
            <a:pPr rtl="0"/>
            <a:r>
              <a:rPr lang="en-US" dirty="0"/>
              <a:t>The nucleobase Uridine undergoes isomerization to form Pseudouridine.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7EEE4FE-B853-4362-B189-3F277F2DA700}"/>
              </a:ext>
            </a:extLst>
          </p:cNvPr>
          <p:cNvSpPr txBox="1">
            <a:spLocks noGrp="1"/>
          </p:cNvSpPr>
          <p:nvPr>
            <p:ph type="sldNum" sz="quarter" idx="5"/>
          </p:nvPr>
        </p:nvSpPr>
        <p:spPr>
          <a:ln/>
        </p:spPr>
        <p:txBody>
          <a:bodyPr vert="horz" lIns="0" tIns="0" rIns="0" bIns="0" anchor="b" anchorCtr="0">
            <a:noAutofit/>
          </a:bodyPr>
          <a:lstStyle/>
          <a:p>
            <a:pPr lvl="0"/>
            <a:fld id="{5BEF8D3B-7C51-499F-97F2-0C748DEABF6A}" type="slidenum">
              <a:t>6</a:t>
            </a:fld>
            <a:endParaRPr lang="en-US"/>
          </a:p>
        </p:txBody>
      </p:sp>
      <p:sp>
        <p:nvSpPr>
          <p:cNvPr id="2" name="Slide Image Placeholder 1">
            <a:extLst>
              <a:ext uri="{FF2B5EF4-FFF2-40B4-BE49-F238E27FC236}">
                <a16:creationId xmlns:a16="http://schemas.microsoft.com/office/drawing/2014/main" id="{5619E7B9-E2DF-4AA9-A1BF-885DCE3D6C63}"/>
              </a:ext>
            </a:extLst>
          </p:cNvPr>
          <p:cNvSpPr>
            <a:spLocks noGrp="1" noRot="1" noChangeAspect="1" noResize="1"/>
          </p:cNvSpPr>
          <p:nvPr>
            <p:ph type="sldImg"/>
          </p:nvPr>
        </p:nvSpPr>
        <p:spPr>
          <a:xfrm>
            <a:off x="720725" y="900113"/>
            <a:ext cx="6119813" cy="3441700"/>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E48E0716-1D3C-4184-851E-8728CDE41183}"/>
              </a:ext>
            </a:extLst>
          </p:cNvPr>
          <p:cNvSpPr txBox="1">
            <a:spLocks noGrp="1"/>
          </p:cNvSpPr>
          <p:nvPr>
            <p:ph type="body" sz="quarter" idx="1"/>
          </p:nvPr>
        </p:nvSpPr>
        <p:spPr/>
        <p:txBody>
          <a:bodyPr vert="horz">
            <a:spAutoFit/>
          </a:bodyPr>
          <a:lstStyle/>
          <a:p>
            <a:pPr rtl="0"/>
            <a:r>
              <a:rPr lang="en-US" dirty="0"/>
              <a:t>Over the years, many experimental approaches in physical laboratories have been successful in identifying EPI in DNA and Psi-sites in RNA.</a:t>
            </a:r>
          </a:p>
          <a:p>
            <a:pPr rtl="0"/>
            <a:r>
              <a:rPr lang="en-US" dirty="0"/>
              <a:t>Various high-throughput sequencing methods has generated huge amounts of Genomic and Epigenomic data.</a:t>
            </a:r>
          </a:p>
          <a:p>
            <a:pPr rtl="0"/>
            <a:endParaRPr lang="en-US" dirty="0"/>
          </a:p>
          <a:p>
            <a:pPr rtl="0"/>
            <a:r>
              <a:rPr lang="en-US" dirty="0"/>
              <a:t>However, these wet-lab experiments are often expensive &amp; technically challenging, with limitations.</a:t>
            </a:r>
          </a:p>
          <a:p>
            <a:pPr rtl="0"/>
            <a:r>
              <a:rPr lang="en-US" dirty="0"/>
              <a:t>They often prove to be </a:t>
            </a:r>
            <a:r>
              <a:rPr lang="en-US" dirty="0" err="1"/>
              <a:t>labour</a:t>
            </a:r>
            <a:r>
              <a:rPr lang="en-US" dirty="0"/>
              <a:t> intensive &amp; require skilled experience, and often have high false negatives.</a:t>
            </a:r>
          </a:p>
          <a:p>
            <a:pPr rtl="0"/>
            <a:endParaRPr lang="en-US" dirty="0"/>
          </a:p>
          <a:p>
            <a:pPr rtl="0"/>
            <a:r>
              <a:rPr lang="en-US" dirty="0"/>
              <a:t>This has sparked the advent of computational methods as economical, accurate and robust approaches to identifying these processes. It also has the added advantage of quick cycling through experimentations.</a:t>
            </a:r>
          </a:p>
          <a:p>
            <a:pPr rtl="0"/>
            <a:endParaRPr lang="en-US" dirty="0"/>
          </a:p>
          <a:p>
            <a:pPr rtl="0"/>
            <a:r>
              <a:rPr lang="en-US" dirty="0"/>
              <a:t>Although, wet lab experiments are still important in generating ground truth data, and validating computationally predicted results.</a:t>
            </a:r>
          </a:p>
          <a:p>
            <a:pPr rtl="0"/>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7EEE4FE-B853-4362-B189-3F277F2DA700}"/>
              </a:ext>
            </a:extLst>
          </p:cNvPr>
          <p:cNvSpPr txBox="1">
            <a:spLocks noGrp="1"/>
          </p:cNvSpPr>
          <p:nvPr>
            <p:ph type="sldNum" sz="quarter" idx="5"/>
          </p:nvPr>
        </p:nvSpPr>
        <p:spPr>
          <a:ln/>
        </p:spPr>
        <p:txBody>
          <a:bodyPr vert="horz" lIns="0" tIns="0" rIns="0" bIns="0" anchor="b" anchorCtr="0">
            <a:noAutofit/>
          </a:bodyPr>
          <a:lstStyle/>
          <a:p>
            <a:pPr lvl="0"/>
            <a:fld id="{5BEF8D3B-7C51-499F-97F2-0C748DEABF6A}" type="slidenum">
              <a:t>7</a:t>
            </a:fld>
            <a:endParaRPr lang="en-US"/>
          </a:p>
        </p:txBody>
      </p:sp>
      <p:sp>
        <p:nvSpPr>
          <p:cNvPr id="2" name="Slide Image Placeholder 1">
            <a:extLst>
              <a:ext uri="{FF2B5EF4-FFF2-40B4-BE49-F238E27FC236}">
                <a16:creationId xmlns:a16="http://schemas.microsoft.com/office/drawing/2014/main" id="{5619E7B9-E2DF-4AA9-A1BF-885DCE3D6C63}"/>
              </a:ext>
            </a:extLst>
          </p:cNvPr>
          <p:cNvSpPr>
            <a:spLocks noGrp="1" noRot="1" noChangeAspect="1" noResize="1"/>
          </p:cNvSpPr>
          <p:nvPr>
            <p:ph type="sldImg"/>
          </p:nvPr>
        </p:nvSpPr>
        <p:spPr>
          <a:xfrm>
            <a:off x="720725" y="900113"/>
            <a:ext cx="6119813" cy="3441700"/>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E48E0716-1D3C-4184-851E-8728CDE41183}"/>
              </a:ext>
            </a:extLst>
          </p:cNvPr>
          <p:cNvSpPr txBox="1">
            <a:spLocks noGrp="1"/>
          </p:cNvSpPr>
          <p:nvPr>
            <p:ph type="body" sz="quarter" idx="1"/>
          </p:nvPr>
        </p:nvSpPr>
        <p:spPr/>
        <p:txBody>
          <a:bodyPr vert="horz">
            <a:spAutoFit/>
          </a:bodyPr>
          <a:lstStyle/>
          <a:p>
            <a:pPr rtl="0"/>
            <a:r>
              <a:rPr lang="en-US" dirty="0"/>
              <a:t>Okay, so let us first look at the prediction of </a:t>
            </a:r>
            <a:r>
              <a:rPr lang="en-US" b="1" dirty="0"/>
              <a:t>Enhancer-promoter interaction</a:t>
            </a:r>
            <a:r>
              <a:rPr lang="en-US" b="0" dirty="0"/>
              <a:t> in DNA</a:t>
            </a:r>
            <a:r>
              <a:rPr lang="en-US" dirty="0"/>
              <a:t>.</a:t>
            </a:r>
          </a:p>
          <a:p>
            <a:pPr rtl="0"/>
            <a:endParaRPr lang="en-US" dirty="0"/>
          </a:p>
          <a:p>
            <a:pPr rtl="0"/>
            <a:r>
              <a:rPr lang="en-US" dirty="0"/>
              <a:t>For such computational approach, the first requirement is determining important and related features.</a:t>
            </a:r>
          </a:p>
          <a:p>
            <a:pPr rtl="0"/>
            <a:r>
              <a:rPr lang="en-US" dirty="0"/>
              <a:t>Hence, the various studies look into 5 main categories of features.</a:t>
            </a:r>
          </a:p>
          <a:p>
            <a:pPr marL="216000" indent="0" rtl="0">
              <a:buFontTx/>
              <a:buNone/>
            </a:pPr>
            <a:endParaRPr lang="en-US" dirty="0"/>
          </a:p>
          <a:p>
            <a:pPr marL="216000" indent="0" rtl="0">
              <a:buFontTx/>
              <a:buNone/>
            </a:pPr>
            <a:r>
              <a:rPr lang="en-US" b="0" dirty="0"/>
              <a:t>First, </a:t>
            </a:r>
            <a:r>
              <a:rPr lang="en-US" b="1" dirty="0"/>
              <a:t>DNA Sequence themselves as a feature</a:t>
            </a:r>
            <a:r>
              <a:rPr lang="en-US" dirty="0"/>
              <a:t>. Here, fixed length segments of DNA denoting the Enhancer and Promoter segments are used. They are often One-hot-encoded.</a:t>
            </a:r>
          </a:p>
          <a:p>
            <a:pPr marL="216000" indent="0" rtl="0">
              <a:buFontTx/>
              <a:buNone/>
            </a:pPr>
            <a:r>
              <a:rPr lang="en-US" b="0" dirty="0"/>
              <a:t>Then, </a:t>
            </a:r>
            <a:r>
              <a:rPr lang="en-IN" dirty="0"/>
              <a:t>sequence profiling information</a:t>
            </a:r>
            <a:r>
              <a:rPr lang="en-US" b="0" dirty="0"/>
              <a:t> are extracted from these sequences to form the </a:t>
            </a:r>
            <a:r>
              <a:rPr lang="en-US" b="1" dirty="0"/>
              <a:t>Genomic and Epigenomic features</a:t>
            </a:r>
            <a:r>
              <a:rPr lang="en-US" dirty="0"/>
              <a:t>.</a:t>
            </a:r>
          </a:p>
          <a:p>
            <a:pPr marL="216000" indent="0" rtl="0">
              <a:buFontTx/>
              <a:buNone/>
            </a:pPr>
            <a:r>
              <a:rPr lang="en-US" dirty="0"/>
              <a:t>As a fourth approach, </a:t>
            </a:r>
            <a:r>
              <a:rPr lang="en-US" b="1" dirty="0"/>
              <a:t>structural context of the DNA sequences </a:t>
            </a:r>
            <a:r>
              <a:rPr lang="en-US" dirty="0"/>
              <a:t>are used. For example, the chromatin-loop formation of the DNA strand as shown earlier.</a:t>
            </a:r>
          </a:p>
          <a:p>
            <a:pPr marL="216000" indent="0" rtl="0">
              <a:buFontTx/>
              <a:buNone/>
            </a:pPr>
            <a:r>
              <a:rPr lang="en-US" dirty="0"/>
              <a:t>And finally, With the advent of </a:t>
            </a:r>
            <a:r>
              <a:rPr lang="en-US" b="1" dirty="0"/>
              <a:t>Natural Language Processing</a:t>
            </a:r>
            <a:r>
              <a:rPr lang="en-US" dirty="0"/>
              <a:t>, word-based embeddings are also being explored.</a:t>
            </a:r>
          </a:p>
          <a:p>
            <a:pPr rtl="0"/>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7EEE4FE-B853-4362-B189-3F277F2DA700}"/>
              </a:ext>
            </a:extLst>
          </p:cNvPr>
          <p:cNvSpPr txBox="1">
            <a:spLocks noGrp="1"/>
          </p:cNvSpPr>
          <p:nvPr>
            <p:ph type="sldNum" sz="quarter" idx="5"/>
          </p:nvPr>
        </p:nvSpPr>
        <p:spPr>
          <a:ln/>
        </p:spPr>
        <p:txBody>
          <a:bodyPr vert="horz" lIns="0" tIns="0" rIns="0" bIns="0" anchor="b" anchorCtr="0">
            <a:noAutofit/>
          </a:bodyPr>
          <a:lstStyle/>
          <a:p>
            <a:pPr lvl="0"/>
            <a:fld id="{5BEF8D3B-7C51-499F-97F2-0C748DEABF6A}" type="slidenum">
              <a:t>8</a:t>
            </a:fld>
            <a:endParaRPr lang="en-US"/>
          </a:p>
        </p:txBody>
      </p:sp>
      <p:sp>
        <p:nvSpPr>
          <p:cNvPr id="2" name="Slide Image Placeholder 1">
            <a:extLst>
              <a:ext uri="{FF2B5EF4-FFF2-40B4-BE49-F238E27FC236}">
                <a16:creationId xmlns:a16="http://schemas.microsoft.com/office/drawing/2014/main" id="{5619E7B9-E2DF-4AA9-A1BF-885DCE3D6C63}"/>
              </a:ext>
            </a:extLst>
          </p:cNvPr>
          <p:cNvSpPr>
            <a:spLocks noGrp="1" noRot="1" noChangeAspect="1" noResize="1"/>
          </p:cNvSpPr>
          <p:nvPr>
            <p:ph type="sldImg"/>
          </p:nvPr>
        </p:nvSpPr>
        <p:spPr>
          <a:xfrm>
            <a:off x="720725" y="900113"/>
            <a:ext cx="6119813" cy="3441700"/>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E48E0716-1D3C-4184-851E-8728CDE41183}"/>
              </a:ext>
            </a:extLst>
          </p:cNvPr>
          <p:cNvSpPr txBox="1">
            <a:spLocks noGrp="1"/>
          </p:cNvSpPr>
          <p:nvPr>
            <p:ph type="body" sz="quarter" idx="1"/>
          </p:nvPr>
        </p:nvSpPr>
        <p:spPr/>
        <p:txBody>
          <a:bodyPr vert="horz">
            <a:spAutoFit/>
          </a:bodyPr>
          <a:lstStyle/>
          <a:p>
            <a:pPr rtl="0"/>
            <a:r>
              <a:rPr lang="en-US" dirty="0"/>
              <a:t>For EPI, current research implements algorithms from </a:t>
            </a:r>
            <a:r>
              <a:rPr lang="en-US" b="1" dirty="0"/>
              <a:t>Machine Learning</a:t>
            </a:r>
            <a:r>
              <a:rPr lang="en-US" dirty="0"/>
              <a:t>, as well as builds </a:t>
            </a:r>
            <a:r>
              <a:rPr lang="en-US" b="1" dirty="0"/>
              <a:t>deep neural networks</a:t>
            </a:r>
            <a:r>
              <a:rPr lang="en-US" b="0" dirty="0"/>
              <a:t> for classifying Enhancer-Promoter pairs as interacting or not.</a:t>
            </a:r>
          </a:p>
          <a:p>
            <a:pPr rtl="0"/>
            <a:endParaRPr lang="en-US" b="0" dirty="0"/>
          </a:p>
          <a:p>
            <a:pPr rtl="0"/>
            <a:r>
              <a:rPr lang="en-US" b="0" dirty="0"/>
              <a:t>For </a:t>
            </a:r>
            <a:r>
              <a:rPr lang="en-US" b="1" dirty="0"/>
              <a:t>Machine Learning </a:t>
            </a:r>
            <a:r>
              <a:rPr lang="en-US" b="0" dirty="0"/>
              <a:t>algorithms, there is a need to craft good features for the algorithm to achieve high classification performance. </a:t>
            </a:r>
          </a:p>
          <a:p>
            <a:pPr rtl="0"/>
            <a:r>
              <a:rPr lang="en-US" b="0" dirty="0"/>
              <a:t>Feature selection methods, especially </a:t>
            </a:r>
            <a:r>
              <a:rPr lang="en-US" b="1" dirty="0"/>
              <a:t>Forward Feature Selection </a:t>
            </a:r>
            <a:r>
              <a:rPr lang="en-US" b="0" dirty="0"/>
              <a:t>algorithms are often used to determine relevant and important features in these approaches.</a:t>
            </a:r>
          </a:p>
          <a:p>
            <a:pPr rtl="0"/>
            <a:endParaRPr lang="en-US" b="0" dirty="0"/>
          </a:p>
          <a:p>
            <a:pPr rtl="0"/>
            <a:r>
              <a:rPr lang="en-US" b="0" dirty="0"/>
              <a:t>Whereas, for </a:t>
            </a:r>
            <a:r>
              <a:rPr lang="en-US" b="1" dirty="0"/>
              <a:t>Neural Networks</a:t>
            </a:r>
            <a:r>
              <a:rPr lang="en-US" b="0" dirty="0"/>
              <a:t>, the features can be learnt directly from data. </a:t>
            </a:r>
          </a:p>
          <a:p>
            <a:pPr rtl="0"/>
            <a:r>
              <a:rPr lang="en-US" b="0" dirty="0"/>
              <a:t>With the advent of Convolutional Neural Network Layers, spatial features in the sequences are learnt.</a:t>
            </a:r>
          </a:p>
          <a:p>
            <a:pPr rtl="0"/>
            <a:r>
              <a:rPr lang="en-US" b="0" dirty="0"/>
              <a:t>Similarly, using Recurrent Neural Network layers, temporal dependencies within the sequences are learnt.</a:t>
            </a:r>
          </a:p>
          <a:p>
            <a:pPr rtl="0"/>
            <a:endParaRPr lang="en-US" b="0" dirty="0"/>
          </a:p>
          <a:p>
            <a:pPr rtl="0"/>
            <a:r>
              <a:rPr lang="en-US" b="0" dirty="0"/>
              <a:t>In the case of Machine Learning, the classifiers are often a variety of </a:t>
            </a:r>
            <a:r>
              <a:rPr lang="en-US" b="1" dirty="0"/>
              <a:t>ensemble methods </a:t>
            </a:r>
            <a:r>
              <a:rPr lang="en-US" b="0" dirty="0"/>
              <a:t>that are implemented.</a:t>
            </a:r>
          </a:p>
          <a:p>
            <a:pPr rtl="0"/>
            <a:r>
              <a:rPr lang="en-US" b="0" dirty="0"/>
              <a:t>Whereas, for the deep learning approaches, Classification is usually performed using </a:t>
            </a:r>
            <a:r>
              <a:rPr lang="en-US" b="1" dirty="0"/>
              <a:t>Dense fully connected layers</a:t>
            </a:r>
            <a:r>
              <a:rPr lang="en-US" b="0" dirty="0"/>
              <a:t>.</a:t>
            </a:r>
          </a:p>
          <a:p>
            <a:pPr rtl="0"/>
            <a:endParaRPr lang="en-US" b="0" dirty="0"/>
          </a:p>
          <a:p>
            <a:pPr rtl="0"/>
            <a:r>
              <a:rPr lang="en-US" b="0" dirty="0"/>
              <a:t>In this study, we surveyed 10 different methodologies for predicting Enhancer-Promoter pairs.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7EEE4FE-B853-4362-B189-3F277F2DA700}"/>
              </a:ext>
            </a:extLst>
          </p:cNvPr>
          <p:cNvSpPr txBox="1">
            <a:spLocks noGrp="1"/>
          </p:cNvSpPr>
          <p:nvPr>
            <p:ph type="sldNum" sz="quarter" idx="5"/>
          </p:nvPr>
        </p:nvSpPr>
        <p:spPr>
          <a:ln/>
        </p:spPr>
        <p:txBody>
          <a:bodyPr vert="horz" lIns="0" tIns="0" rIns="0" bIns="0" anchor="b" anchorCtr="0">
            <a:noAutofit/>
          </a:bodyPr>
          <a:lstStyle/>
          <a:p>
            <a:pPr lvl="0"/>
            <a:fld id="{5BEF8D3B-7C51-499F-97F2-0C748DEABF6A}" type="slidenum">
              <a:t>9</a:t>
            </a:fld>
            <a:endParaRPr lang="en-US"/>
          </a:p>
        </p:txBody>
      </p:sp>
      <p:sp>
        <p:nvSpPr>
          <p:cNvPr id="2" name="Slide Image Placeholder 1">
            <a:extLst>
              <a:ext uri="{FF2B5EF4-FFF2-40B4-BE49-F238E27FC236}">
                <a16:creationId xmlns:a16="http://schemas.microsoft.com/office/drawing/2014/main" id="{5619E7B9-E2DF-4AA9-A1BF-885DCE3D6C63}"/>
              </a:ext>
            </a:extLst>
          </p:cNvPr>
          <p:cNvSpPr>
            <a:spLocks noGrp="1" noRot="1" noChangeAspect="1" noResize="1"/>
          </p:cNvSpPr>
          <p:nvPr>
            <p:ph type="sldImg"/>
          </p:nvPr>
        </p:nvSpPr>
        <p:spPr>
          <a:xfrm>
            <a:off x="720725" y="900113"/>
            <a:ext cx="6119813" cy="3441700"/>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E48E0716-1D3C-4184-851E-8728CDE41183}"/>
              </a:ext>
            </a:extLst>
          </p:cNvPr>
          <p:cNvSpPr txBox="1">
            <a:spLocks noGrp="1"/>
          </p:cNvSpPr>
          <p:nvPr>
            <p:ph type="body" sz="quarter" idx="1"/>
          </p:nvPr>
        </p:nvSpPr>
        <p:spPr/>
        <p:txBody>
          <a:bodyPr vert="horz">
            <a:spAutoFit/>
          </a:bodyPr>
          <a:lstStyle/>
          <a:p>
            <a:pPr rtl="0"/>
            <a:r>
              <a:rPr lang="en-US" dirty="0"/>
              <a:t>Let us now look at one State-of-the-art Machine Learning approach, called EPIP, proposed by </a:t>
            </a:r>
            <a:r>
              <a:rPr lang="en-US" dirty="0" err="1"/>
              <a:t>Talukder</a:t>
            </a:r>
            <a:r>
              <a:rPr lang="en-US" dirty="0"/>
              <a:t> et. al.</a:t>
            </a:r>
          </a:p>
          <a:p>
            <a:pPr rtl="0"/>
            <a:r>
              <a:rPr lang="en-US" dirty="0"/>
              <a:t>It is quite a complex ensemble method, with two stages of voting.</a:t>
            </a:r>
          </a:p>
          <a:p>
            <a:pPr rtl="0"/>
            <a:endParaRPr lang="en-US" dirty="0"/>
          </a:p>
          <a:p>
            <a:pPr rtl="0"/>
            <a:r>
              <a:rPr lang="en-US" dirty="0"/>
              <a:t>Here, the features considered as input to the model are </a:t>
            </a:r>
            <a:r>
              <a:rPr lang="en-US" b="1" dirty="0"/>
              <a:t>Epigenomic </a:t>
            </a:r>
            <a:r>
              <a:rPr lang="en-US" dirty="0"/>
              <a:t>features, along with </a:t>
            </a:r>
            <a:r>
              <a:rPr lang="en-US" b="1" dirty="0"/>
              <a:t>3D Chromatin interaction </a:t>
            </a:r>
            <a:r>
              <a:rPr lang="en-US" dirty="0"/>
              <a:t>information.</a:t>
            </a:r>
          </a:p>
          <a:p>
            <a:pPr rtl="0"/>
            <a:endParaRPr lang="en-US" dirty="0"/>
          </a:p>
          <a:p>
            <a:pPr rtl="0"/>
            <a:r>
              <a:rPr lang="en-US" dirty="0"/>
              <a:t>The experiment was done with data from 7 different cell-lines in Human.</a:t>
            </a:r>
          </a:p>
          <a:p>
            <a:pPr rtl="0"/>
            <a:endParaRPr lang="en-US" dirty="0"/>
          </a:p>
          <a:p>
            <a:pPr rtl="0"/>
            <a:r>
              <a:rPr lang="en-US" dirty="0"/>
              <a:t>The data from these cell lines are </a:t>
            </a:r>
            <a:r>
              <a:rPr lang="en-US" b="1" dirty="0"/>
              <a:t>merged and partitioned </a:t>
            </a:r>
            <a:r>
              <a:rPr lang="en-US" dirty="0"/>
              <a:t>into 11 groups. </a:t>
            </a:r>
          </a:p>
          <a:p>
            <a:pPr rtl="0"/>
            <a:r>
              <a:rPr lang="en-US" dirty="0"/>
              <a:t>As you can see in the architecture, each cell-line has different number of features available to them.</a:t>
            </a:r>
          </a:p>
          <a:p>
            <a:pPr rtl="0"/>
            <a:r>
              <a:rPr lang="en-US" dirty="0"/>
              <a:t>Hence, in each of these partitions, only the </a:t>
            </a:r>
            <a:r>
              <a:rPr lang="en-US" b="1" dirty="0"/>
              <a:t>overlapping features </a:t>
            </a:r>
            <a:r>
              <a:rPr lang="en-US" dirty="0"/>
              <a:t>are used.</a:t>
            </a:r>
          </a:p>
          <a:p>
            <a:pPr rtl="0"/>
            <a:endParaRPr lang="en-US" dirty="0"/>
          </a:p>
          <a:p>
            <a:pPr rtl="0"/>
            <a:r>
              <a:rPr lang="en-US" dirty="0"/>
              <a:t>Now, each partition is then passed through a separate </a:t>
            </a:r>
            <a:r>
              <a:rPr lang="en-US" b="1" dirty="0"/>
              <a:t>Incremental Learner</a:t>
            </a:r>
            <a:r>
              <a:rPr lang="en-US" dirty="0"/>
              <a:t>.</a:t>
            </a:r>
          </a:p>
          <a:p>
            <a:pPr rtl="0"/>
            <a:r>
              <a:rPr lang="en-US" dirty="0"/>
              <a:t>Here, the incremental learner consists of </a:t>
            </a:r>
            <a:r>
              <a:rPr lang="en-US" b="1" dirty="0"/>
              <a:t>200 weak-learners</a:t>
            </a:r>
            <a:r>
              <a:rPr lang="en-US" dirty="0"/>
              <a:t>. Each weak learners can, for example, be a pruned decision tree.</a:t>
            </a:r>
          </a:p>
          <a:p>
            <a:pPr rtl="0"/>
            <a:r>
              <a:rPr lang="en-US" dirty="0"/>
              <a:t>The vote of these 200 weak learners forms the classification output of a Incremental Learner.</a:t>
            </a:r>
          </a:p>
          <a:p>
            <a:pPr rtl="0"/>
            <a:endParaRPr lang="en-US" dirty="0"/>
          </a:p>
          <a:p>
            <a:pPr rtl="0"/>
            <a:r>
              <a:rPr lang="en-US" dirty="0"/>
              <a:t>Since there are 11 partitions, there also exists 11 Incremental Learners.</a:t>
            </a:r>
          </a:p>
          <a:p>
            <a:pPr rtl="0"/>
            <a:r>
              <a:rPr lang="en-US" dirty="0"/>
              <a:t>Hence, the final classification output is considered to be the vote of these 11 Incremental Learners.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04625-6D6F-4799-87B3-3E783EE767BE}"/>
              </a:ext>
            </a:extLst>
          </p:cNvPr>
          <p:cNvSpPr>
            <a:spLocks noGrp="1"/>
          </p:cNvSpPr>
          <p:nvPr>
            <p:ph type="ctrTitle"/>
          </p:nvPr>
        </p:nvSpPr>
        <p:spPr>
          <a:xfrm>
            <a:off x="1260475" y="928688"/>
            <a:ext cx="7559675" cy="1973262"/>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4956AD4-1FBD-460A-A2AD-44950AB0545A}"/>
              </a:ext>
            </a:extLst>
          </p:cNvPr>
          <p:cNvSpPr>
            <a:spLocks noGrp="1"/>
          </p:cNvSpPr>
          <p:nvPr>
            <p:ph type="subTitle" idx="1"/>
          </p:nvPr>
        </p:nvSpPr>
        <p:spPr>
          <a:xfrm>
            <a:off x="1260475" y="2978150"/>
            <a:ext cx="7559675" cy="137001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Tree>
    <p:extLst>
      <p:ext uri="{BB962C8B-B14F-4D97-AF65-F5344CB8AC3E}">
        <p14:creationId xmlns:p14="http://schemas.microsoft.com/office/powerpoint/2010/main" val="1871626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1AFCA-B9BC-41FA-A674-90057155492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D48B1B9-CCAF-4498-A6D7-3722356EB9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792035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579076-3C43-4475-9064-269E1F59905C}"/>
              </a:ext>
            </a:extLst>
          </p:cNvPr>
          <p:cNvSpPr>
            <a:spLocks noGrp="1"/>
          </p:cNvSpPr>
          <p:nvPr>
            <p:ph type="title" orient="vert"/>
          </p:nvPr>
        </p:nvSpPr>
        <p:spPr>
          <a:xfrm>
            <a:off x="7065963" y="215900"/>
            <a:ext cx="2024062" cy="44402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9BF9AA5-573A-4221-AE9B-ACAE036019AE}"/>
              </a:ext>
            </a:extLst>
          </p:cNvPr>
          <p:cNvSpPr>
            <a:spLocks noGrp="1"/>
          </p:cNvSpPr>
          <p:nvPr>
            <p:ph type="body" orient="vert" idx="1"/>
          </p:nvPr>
        </p:nvSpPr>
        <p:spPr>
          <a:xfrm>
            <a:off x="990600" y="215900"/>
            <a:ext cx="5922963" cy="44402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8910800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lvl1pPr>
              <a:defRPr>
                <a:latin typeface="PT Sans" panose="020B0503020203020204" pitchFamily="34" charset="0"/>
              </a:defRPr>
            </a:lvl1pPr>
          </a:lstStyle>
          <a:p>
            <a:fld id="{0BF5FDE9-5EAF-4615-84F1-C5D82BBF9BEC}" type="datetime1">
              <a:rPr lang="de-DE" smtClean="0"/>
              <a:t>29.05.2022</a:t>
            </a:fld>
            <a:endParaRPr lang="de-DE"/>
          </a:p>
        </p:txBody>
      </p:sp>
      <p:sp>
        <p:nvSpPr>
          <p:cNvPr id="6" name="Foliennummernplatzhalter 5"/>
          <p:cNvSpPr>
            <a:spLocks noGrp="1"/>
          </p:cNvSpPr>
          <p:nvPr>
            <p:ph type="sldNum" sz="quarter" idx="12"/>
          </p:nvPr>
        </p:nvSpPr>
        <p:spPr/>
        <p:txBody>
          <a:bodyPr/>
          <a:lstStyle>
            <a:lvl1pPr>
              <a:defRPr>
                <a:latin typeface="PT Sans" panose="020B0503020203020204" pitchFamily="34" charset="0"/>
              </a:defRPr>
            </a:lvl1pPr>
          </a:lstStyle>
          <a:p>
            <a:fld id="{8271DC61-FD4F-6F42-810D-876D2F91EC3B}" type="slidenum">
              <a:rPr lang="de-DE" smtClean="0"/>
              <a:pPr/>
              <a:t>‹#›</a:t>
            </a:fld>
            <a:endParaRPr lang="de-DE"/>
          </a:p>
        </p:txBody>
      </p:sp>
      <p:sp>
        <p:nvSpPr>
          <p:cNvPr id="7" name="Untertitel 2"/>
          <p:cNvSpPr>
            <a:spLocks noGrp="1"/>
          </p:cNvSpPr>
          <p:nvPr>
            <p:ph type="subTitle" idx="1"/>
          </p:nvPr>
        </p:nvSpPr>
        <p:spPr>
          <a:xfrm>
            <a:off x="2203569" y="1696883"/>
            <a:ext cx="7373025" cy="1449141"/>
          </a:xfrm>
          <a:prstGeom prst="rect">
            <a:avLst/>
          </a:prstGeom>
        </p:spPr>
        <p:txBody>
          <a:bodyPr anchor="t" anchorCtr="0">
            <a:normAutofit/>
          </a:bodyPr>
          <a:lstStyle>
            <a:lvl1pPr marL="0" indent="0" algn="l">
              <a:buNone/>
              <a:defRPr>
                <a:solidFill>
                  <a:schemeClr val="tx1">
                    <a:tint val="75000"/>
                  </a:schemeClr>
                </a:solidFill>
                <a:latin typeface="PT Sans" panose="020B0503020203020204" pitchFamily="34" charset="0"/>
              </a:defRPr>
            </a:lvl1pPr>
            <a:lvl2pPr marL="504017" indent="0" algn="ctr">
              <a:buNone/>
              <a:defRPr>
                <a:solidFill>
                  <a:schemeClr val="tx1">
                    <a:tint val="75000"/>
                  </a:schemeClr>
                </a:solidFill>
              </a:defRPr>
            </a:lvl2pPr>
            <a:lvl3pPr marL="1008035" indent="0" algn="ctr">
              <a:buNone/>
              <a:defRPr>
                <a:solidFill>
                  <a:schemeClr val="tx1">
                    <a:tint val="75000"/>
                  </a:schemeClr>
                </a:solidFill>
              </a:defRPr>
            </a:lvl3pPr>
            <a:lvl4pPr marL="1512052" indent="0" algn="ctr">
              <a:buNone/>
              <a:defRPr>
                <a:solidFill>
                  <a:schemeClr val="tx1">
                    <a:tint val="75000"/>
                  </a:schemeClr>
                </a:solidFill>
              </a:defRPr>
            </a:lvl4pPr>
            <a:lvl5pPr marL="2016069" indent="0" algn="ctr">
              <a:buNone/>
              <a:defRPr>
                <a:solidFill>
                  <a:schemeClr val="tx1">
                    <a:tint val="75000"/>
                  </a:schemeClr>
                </a:solidFill>
              </a:defRPr>
            </a:lvl5pPr>
            <a:lvl6pPr marL="2520086" indent="0" algn="ctr">
              <a:buNone/>
              <a:defRPr>
                <a:solidFill>
                  <a:schemeClr val="tx1">
                    <a:tint val="75000"/>
                  </a:schemeClr>
                </a:solidFill>
              </a:defRPr>
            </a:lvl6pPr>
            <a:lvl7pPr marL="3024104" indent="0" algn="ctr">
              <a:buNone/>
              <a:defRPr>
                <a:solidFill>
                  <a:schemeClr val="tx1">
                    <a:tint val="75000"/>
                  </a:schemeClr>
                </a:solidFill>
              </a:defRPr>
            </a:lvl7pPr>
            <a:lvl8pPr marL="3528121" indent="0" algn="ctr">
              <a:buNone/>
              <a:defRPr>
                <a:solidFill>
                  <a:schemeClr val="tx1">
                    <a:tint val="75000"/>
                  </a:schemeClr>
                </a:solidFill>
              </a:defRPr>
            </a:lvl8pPr>
            <a:lvl9pPr marL="4032138" indent="0" algn="ctr">
              <a:buNone/>
              <a:defRPr>
                <a:solidFill>
                  <a:schemeClr val="tx1">
                    <a:tint val="75000"/>
                  </a:schemeClr>
                </a:solidFill>
              </a:defRPr>
            </a:lvl9pPr>
          </a:lstStyle>
          <a:p>
            <a:r>
              <a:rPr lang="de-DE" dirty="0"/>
              <a:t>Master-Untertitelformat bearbeiten</a:t>
            </a:r>
          </a:p>
        </p:txBody>
      </p:sp>
      <p:sp>
        <p:nvSpPr>
          <p:cNvPr id="8" name="Titel 1"/>
          <p:cNvSpPr>
            <a:spLocks noGrp="1"/>
          </p:cNvSpPr>
          <p:nvPr>
            <p:ph type="ctrTitle" hasCustomPrompt="1"/>
          </p:nvPr>
        </p:nvSpPr>
        <p:spPr>
          <a:xfrm>
            <a:off x="2203569" y="756246"/>
            <a:ext cx="7373025" cy="940638"/>
          </a:xfrm>
          <a:prstGeom prst="rect">
            <a:avLst/>
          </a:prstGeom>
        </p:spPr>
        <p:txBody>
          <a:bodyPr>
            <a:normAutofit/>
          </a:bodyPr>
          <a:lstStyle>
            <a:lvl1pPr algn="l">
              <a:defRPr sz="4410" b="1">
                <a:solidFill>
                  <a:schemeClr val="tx2"/>
                </a:solidFill>
                <a:latin typeface="PT Sans" panose="020B0503020203020204" pitchFamily="34" charset="0"/>
              </a:defRPr>
            </a:lvl1pPr>
          </a:lstStyle>
          <a:p>
            <a:r>
              <a:rPr lang="de-DE" dirty="0"/>
              <a:t>Präsentationstitel</a:t>
            </a:r>
          </a:p>
        </p:txBody>
      </p:sp>
    </p:spTree>
    <p:extLst>
      <p:ext uri="{BB962C8B-B14F-4D97-AF65-F5344CB8AC3E}">
        <p14:creationId xmlns:p14="http://schemas.microsoft.com/office/powerpoint/2010/main" val="30527246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elfolie">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lvl1pPr>
              <a:defRPr>
                <a:latin typeface="PT Sans" panose="020B0503020203020204" pitchFamily="34" charset="0"/>
              </a:defRPr>
            </a:lvl1pPr>
          </a:lstStyle>
          <a:p>
            <a:fld id="{7013AF9E-49DC-4140-9BBB-9DF458F542B2}" type="datetime1">
              <a:rPr lang="de-DE" smtClean="0"/>
              <a:t>29.05.2022</a:t>
            </a:fld>
            <a:endParaRPr lang="de-DE"/>
          </a:p>
        </p:txBody>
      </p:sp>
      <p:sp>
        <p:nvSpPr>
          <p:cNvPr id="6" name="Foliennummernplatzhalter 5"/>
          <p:cNvSpPr>
            <a:spLocks noGrp="1"/>
          </p:cNvSpPr>
          <p:nvPr>
            <p:ph type="sldNum" sz="quarter" idx="12"/>
          </p:nvPr>
        </p:nvSpPr>
        <p:spPr/>
        <p:txBody>
          <a:bodyPr/>
          <a:lstStyle>
            <a:lvl1pPr>
              <a:defRPr>
                <a:latin typeface="PT Sans" panose="020B0503020203020204" pitchFamily="34" charset="0"/>
              </a:defRPr>
            </a:lvl1pPr>
          </a:lstStyle>
          <a:p>
            <a:fld id="{8271DC61-FD4F-6F42-810D-876D2F91EC3B}" type="slidenum">
              <a:rPr lang="de-DE" smtClean="0"/>
              <a:pPr/>
              <a:t>‹#›</a:t>
            </a:fld>
            <a:endParaRPr lang="de-DE"/>
          </a:p>
        </p:txBody>
      </p:sp>
      <p:sp>
        <p:nvSpPr>
          <p:cNvPr id="9" name="Untertitel 2"/>
          <p:cNvSpPr>
            <a:spLocks noGrp="1"/>
          </p:cNvSpPr>
          <p:nvPr>
            <p:ph type="subTitle" idx="1" hasCustomPrompt="1"/>
          </p:nvPr>
        </p:nvSpPr>
        <p:spPr>
          <a:xfrm>
            <a:off x="2203569" y="1710627"/>
            <a:ext cx="7373025" cy="2976228"/>
          </a:xfrm>
          <a:prstGeom prst="rect">
            <a:avLst/>
          </a:prstGeom>
        </p:spPr>
        <p:txBody>
          <a:bodyPr anchor="t" anchorCtr="0">
            <a:normAutofit/>
          </a:bodyPr>
          <a:lstStyle>
            <a:lvl1pPr marL="0" indent="0" algn="l">
              <a:spcBef>
                <a:spcPts val="0"/>
              </a:spcBef>
              <a:buNone/>
              <a:defRPr sz="1764" b="0" i="0">
                <a:solidFill>
                  <a:schemeClr val="tx1"/>
                </a:solidFill>
                <a:latin typeface="PT Sans" panose="020B0503020203020204" pitchFamily="34" charset="0"/>
              </a:defRPr>
            </a:lvl1pPr>
            <a:lvl2pPr marL="504017" indent="0" algn="ctr">
              <a:buNone/>
              <a:defRPr>
                <a:solidFill>
                  <a:schemeClr val="tx1">
                    <a:tint val="75000"/>
                  </a:schemeClr>
                </a:solidFill>
              </a:defRPr>
            </a:lvl2pPr>
            <a:lvl3pPr marL="1008035" indent="0" algn="ctr">
              <a:buNone/>
              <a:defRPr>
                <a:solidFill>
                  <a:schemeClr val="tx1">
                    <a:tint val="75000"/>
                  </a:schemeClr>
                </a:solidFill>
              </a:defRPr>
            </a:lvl3pPr>
            <a:lvl4pPr marL="1512052" indent="0" algn="ctr">
              <a:buNone/>
              <a:defRPr>
                <a:solidFill>
                  <a:schemeClr val="tx1">
                    <a:tint val="75000"/>
                  </a:schemeClr>
                </a:solidFill>
              </a:defRPr>
            </a:lvl4pPr>
            <a:lvl5pPr marL="2016069" indent="0" algn="ctr">
              <a:buNone/>
              <a:defRPr>
                <a:solidFill>
                  <a:schemeClr val="tx1">
                    <a:tint val="75000"/>
                  </a:schemeClr>
                </a:solidFill>
              </a:defRPr>
            </a:lvl5pPr>
            <a:lvl6pPr marL="2520086" indent="0" algn="ctr">
              <a:buNone/>
              <a:defRPr>
                <a:solidFill>
                  <a:schemeClr val="tx1">
                    <a:tint val="75000"/>
                  </a:schemeClr>
                </a:solidFill>
              </a:defRPr>
            </a:lvl6pPr>
            <a:lvl7pPr marL="3024104" indent="0" algn="ctr">
              <a:buNone/>
              <a:defRPr>
                <a:solidFill>
                  <a:schemeClr val="tx1">
                    <a:tint val="75000"/>
                  </a:schemeClr>
                </a:solidFill>
              </a:defRPr>
            </a:lvl7pPr>
            <a:lvl8pPr marL="3528121" indent="0" algn="ctr">
              <a:buNone/>
              <a:defRPr>
                <a:solidFill>
                  <a:schemeClr val="tx1">
                    <a:tint val="75000"/>
                  </a:schemeClr>
                </a:solidFill>
              </a:defRPr>
            </a:lvl8pPr>
            <a:lvl9pPr marL="4032138" indent="0" algn="ctr">
              <a:buNone/>
              <a:defRPr>
                <a:solidFill>
                  <a:schemeClr val="tx1">
                    <a:tint val="75000"/>
                  </a:schemeClr>
                </a:solidFill>
              </a:defRPr>
            </a:lvl9pPr>
          </a:lstStyle>
          <a:p>
            <a:r>
              <a:rPr lang="de-DE" dirty="0"/>
              <a:t>Textfeld</a:t>
            </a:r>
          </a:p>
        </p:txBody>
      </p:sp>
      <p:sp>
        <p:nvSpPr>
          <p:cNvPr id="10" name="Titel 1"/>
          <p:cNvSpPr>
            <a:spLocks noGrp="1"/>
          </p:cNvSpPr>
          <p:nvPr>
            <p:ph type="ctrTitle" hasCustomPrompt="1"/>
          </p:nvPr>
        </p:nvSpPr>
        <p:spPr>
          <a:xfrm>
            <a:off x="2203569" y="756246"/>
            <a:ext cx="7373025" cy="940638"/>
          </a:xfrm>
          <a:prstGeom prst="rect">
            <a:avLst/>
          </a:prstGeom>
        </p:spPr>
        <p:txBody>
          <a:bodyPr>
            <a:normAutofit/>
          </a:bodyPr>
          <a:lstStyle>
            <a:lvl1pPr algn="l">
              <a:defRPr sz="4410" b="1">
                <a:solidFill>
                  <a:schemeClr val="tx2"/>
                </a:solidFill>
                <a:latin typeface="PT Sans" panose="020B0503020203020204" pitchFamily="34" charset="0"/>
              </a:defRPr>
            </a:lvl1pPr>
          </a:lstStyle>
          <a:p>
            <a:r>
              <a:rPr lang="de-DE" dirty="0"/>
              <a:t>Präsentationstitel</a:t>
            </a:r>
          </a:p>
        </p:txBody>
      </p:sp>
    </p:spTree>
    <p:extLst>
      <p:ext uri="{BB962C8B-B14F-4D97-AF65-F5344CB8AC3E}">
        <p14:creationId xmlns:p14="http://schemas.microsoft.com/office/powerpoint/2010/main" val="2148450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lvl1pPr>
              <a:defRPr>
                <a:latin typeface="PT Sans" panose="020B0503020203020204" pitchFamily="34" charset="0"/>
              </a:defRPr>
            </a:lvl1pPr>
          </a:lstStyle>
          <a:p>
            <a:fld id="{0C05DC20-4497-4D4D-920C-FAD84044656B}" type="datetime1">
              <a:rPr lang="de-DE" smtClean="0"/>
              <a:t>29.05.2022</a:t>
            </a:fld>
            <a:endParaRPr lang="de-DE"/>
          </a:p>
        </p:txBody>
      </p:sp>
      <p:sp>
        <p:nvSpPr>
          <p:cNvPr id="6" name="Foliennummernplatzhalter 5"/>
          <p:cNvSpPr>
            <a:spLocks noGrp="1"/>
          </p:cNvSpPr>
          <p:nvPr>
            <p:ph type="sldNum" sz="quarter" idx="12"/>
          </p:nvPr>
        </p:nvSpPr>
        <p:spPr/>
        <p:txBody>
          <a:bodyPr/>
          <a:lstStyle>
            <a:lvl1pPr>
              <a:defRPr>
                <a:latin typeface="PT Sans" panose="020B0503020203020204" pitchFamily="34" charset="0"/>
              </a:defRPr>
            </a:lvl1pPr>
          </a:lstStyle>
          <a:p>
            <a:fld id="{8271DC61-FD4F-6F42-810D-876D2F91EC3B}" type="slidenum">
              <a:rPr lang="de-DE" smtClean="0"/>
              <a:pPr/>
              <a:t>‹#›</a:t>
            </a:fld>
            <a:endParaRPr lang="de-DE"/>
          </a:p>
        </p:txBody>
      </p:sp>
      <p:sp>
        <p:nvSpPr>
          <p:cNvPr id="7" name="Inhaltsplatzhalter 2"/>
          <p:cNvSpPr>
            <a:spLocks noGrp="1"/>
          </p:cNvSpPr>
          <p:nvPr>
            <p:ph idx="1"/>
          </p:nvPr>
        </p:nvSpPr>
        <p:spPr>
          <a:xfrm>
            <a:off x="2203569" y="1696884"/>
            <a:ext cx="7373025" cy="3368546"/>
          </a:xfrm>
          <a:prstGeom prst="rect">
            <a:avLst/>
          </a:prstGeom>
        </p:spPr>
        <p:txBody>
          <a:bodyPr/>
          <a:lstStyle>
            <a:lvl1pPr>
              <a:spcBef>
                <a:spcPts val="0"/>
              </a:spcBef>
              <a:defRPr sz="2205">
                <a:latin typeface="PT Sans" panose="020B0503020203020204" pitchFamily="34" charset="0"/>
              </a:defRPr>
            </a:lvl1pPr>
            <a:lvl2pPr>
              <a:spcBef>
                <a:spcPts val="0"/>
              </a:spcBef>
              <a:defRPr sz="1984">
                <a:latin typeface="PT Sans" panose="020B0503020203020204" pitchFamily="34" charset="0"/>
              </a:defRPr>
            </a:lvl2pPr>
            <a:lvl3pPr>
              <a:spcBef>
                <a:spcPts val="0"/>
              </a:spcBef>
              <a:defRPr sz="1764">
                <a:latin typeface="PT Sans" panose="020B0503020203020204" pitchFamily="34" charset="0"/>
              </a:defRPr>
            </a:lvl3pPr>
            <a:lvl4pPr>
              <a:spcBef>
                <a:spcPts val="0"/>
              </a:spcBef>
              <a:defRPr sz="1543">
                <a:latin typeface="PT Sans" panose="020B0503020203020204" pitchFamily="34" charset="0"/>
              </a:defRPr>
            </a:lvl4pPr>
            <a:lvl5pPr>
              <a:spcBef>
                <a:spcPts val="0"/>
              </a:spcBef>
              <a:defRPr sz="1323">
                <a:latin typeface="PT Sans" panose="020B0503020203020204" pitchFamily="34" charset="0"/>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Titel 1"/>
          <p:cNvSpPr>
            <a:spLocks noGrp="1"/>
          </p:cNvSpPr>
          <p:nvPr>
            <p:ph type="ctrTitle" hasCustomPrompt="1"/>
          </p:nvPr>
        </p:nvSpPr>
        <p:spPr>
          <a:xfrm>
            <a:off x="2203569" y="756246"/>
            <a:ext cx="7373025" cy="940638"/>
          </a:xfrm>
          <a:prstGeom prst="rect">
            <a:avLst/>
          </a:prstGeom>
        </p:spPr>
        <p:txBody>
          <a:bodyPr>
            <a:normAutofit/>
          </a:bodyPr>
          <a:lstStyle>
            <a:lvl1pPr algn="l">
              <a:defRPr sz="3307" b="1">
                <a:solidFill>
                  <a:schemeClr val="tx2"/>
                </a:solidFill>
                <a:latin typeface="PT Sans" panose="020B0503020203020204" pitchFamily="34" charset="0"/>
              </a:defRPr>
            </a:lvl1pPr>
          </a:lstStyle>
          <a:p>
            <a:r>
              <a:rPr lang="de-DE" dirty="0"/>
              <a:t>Präsentationstitel</a:t>
            </a:r>
          </a:p>
        </p:txBody>
      </p:sp>
    </p:spTree>
    <p:extLst>
      <p:ext uri="{BB962C8B-B14F-4D97-AF65-F5344CB8AC3E}">
        <p14:creationId xmlns:p14="http://schemas.microsoft.com/office/powerpoint/2010/main" val="8193710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lvl1pPr>
              <a:defRPr>
                <a:latin typeface="PT Sans" panose="020B0503020203020204" pitchFamily="34" charset="0"/>
              </a:defRPr>
            </a:lvl1pPr>
          </a:lstStyle>
          <a:p>
            <a:fld id="{BA3A4249-6444-4E75-83F1-E5B649FC5FE2}" type="datetime1">
              <a:rPr lang="de-DE" smtClean="0"/>
              <a:t>29.05.2022</a:t>
            </a:fld>
            <a:endParaRPr lang="de-DE"/>
          </a:p>
        </p:txBody>
      </p:sp>
      <p:sp>
        <p:nvSpPr>
          <p:cNvPr id="5" name="Foliennummernplatzhalter 4"/>
          <p:cNvSpPr>
            <a:spLocks noGrp="1"/>
          </p:cNvSpPr>
          <p:nvPr>
            <p:ph type="sldNum" sz="quarter" idx="12"/>
          </p:nvPr>
        </p:nvSpPr>
        <p:spPr/>
        <p:txBody>
          <a:bodyPr/>
          <a:lstStyle>
            <a:lvl1pPr>
              <a:defRPr>
                <a:latin typeface="PT Sans" panose="020B0503020203020204" pitchFamily="34" charset="0"/>
              </a:defRPr>
            </a:lvl1pPr>
          </a:lstStyle>
          <a:p>
            <a:fld id="{8271DC61-FD4F-6F42-810D-876D2F91EC3B}" type="slidenum">
              <a:rPr lang="de-DE" smtClean="0"/>
              <a:pPr/>
              <a:t>‹#›</a:t>
            </a:fld>
            <a:endParaRPr lang="de-DE"/>
          </a:p>
        </p:txBody>
      </p:sp>
      <p:sp>
        <p:nvSpPr>
          <p:cNvPr id="6" name="Textplatzhalter 5"/>
          <p:cNvSpPr>
            <a:spLocks noGrp="1"/>
          </p:cNvSpPr>
          <p:nvPr>
            <p:ph type="body" sz="quarter" idx="13" hasCustomPrompt="1"/>
          </p:nvPr>
        </p:nvSpPr>
        <p:spPr>
          <a:xfrm>
            <a:off x="2182386" y="1322342"/>
            <a:ext cx="7394208" cy="484794"/>
          </a:xfrm>
          <a:prstGeom prst="rect">
            <a:avLst/>
          </a:prstGeom>
        </p:spPr>
        <p:txBody>
          <a:bodyPr/>
          <a:lstStyle>
            <a:lvl1pPr marL="0" indent="0">
              <a:buNone/>
              <a:defRPr sz="2205" baseline="0">
                <a:latin typeface="PT Sans" panose="020B0503020203020204" pitchFamily="34" charset="0"/>
              </a:defRPr>
            </a:lvl1pPr>
          </a:lstStyle>
          <a:p>
            <a:pPr lvl="0"/>
            <a:r>
              <a:rPr lang="de-DE" dirty="0"/>
              <a:t>Abschnittsüberschrift</a:t>
            </a:r>
          </a:p>
        </p:txBody>
      </p:sp>
      <p:sp>
        <p:nvSpPr>
          <p:cNvPr id="7" name="Textplatzhalter 5"/>
          <p:cNvSpPr>
            <a:spLocks noGrp="1"/>
          </p:cNvSpPr>
          <p:nvPr>
            <p:ph type="body" sz="quarter" idx="14" hasCustomPrompt="1"/>
          </p:nvPr>
        </p:nvSpPr>
        <p:spPr>
          <a:xfrm>
            <a:off x="2182386" y="1874876"/>
            <a:ext cx="7394208" cy="3036401"/>
          </a:xfrm>
          <a:prstGeom prst="rect">
            <a:avLst/>
          </a:prstGeom>
        </p:spPr>
        <p:txBody>
          <a:bodyPr>
            <a:normAutofit/>
          </a:bodyPr>
          <a:lstStyle>
            <a:lvl1pPr marL="0" indent="0">
              <a:buNone/>
              <a:defRPr sz="1984" b="0" i="0" baseline="0">
                <a:latin typeface="PT Sans" panose="020B0503020203020204" pitchFamily="34" charset="0"/>
              </a:defRPr>
            </a:lvl1pPr>
          </a:lstStyle>
          <a:p>
            <a:pPr lvl="0"/>
            <a:r>
              <a:rPr lang="de-DE" dirty="0"/>
              <a:t>Fließtext </a:t>
            </a:r>
          </a:p>
        </p:txBody>
      </p:sp>
    </p:spTree>
    <p:extLst>
      <p:ext uri="{BB962C8B-B14F-4D97-AF65-F5344CB8AC3E}">
        <p14:creationId xmlns:p14="http://schemas.microsoft.com/office/powerpoint/2010/main" val="33142101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13A4E962-2D04-4CB2-8995-ACD5C7313498}" type="datetime1">
              <a:rPr lang="de-DE" smtClean="0"/>
              <a:t>29.05.2022</a:t>
            </a:fld>
            <a:endParaRPr lang="de-DE"/>
          </a:p>
        </p:txBody>
      </p:sp>
      <p:sp>
        <p:nvSpPr>
          <p:cNvPr id="4" name="Foliennummernplatzhalter 3"/>
          <p:cNvSpPr>
            <a:spLocks noGrp="1"/>
          </p:cNvSpPr>
          <p:nvPr>
            <p:ph type="sldNum" sz="quarter" idx="12"/>
          </p:nvPr>
        </p:nvSpPr>
        <p:spPr/>
        <p:txBody>
          <a:bodyPr/>
          <a:lstStyle/>
          <a:p>
            <a:fld id="{8271DC61-FD4F-6F42-810D-876D2F91EC3B}" type="slidenum">
              <a:rPr lang="de-DE" smtClean="0"/>
              <a:t>‹#›</a:t>
            </a:fld>
            <a:endParaRPr lang="de-DE"/>
          </a:p>
        </p:txBody>
      </p:sp>
    </p:spTree>
    <p:extLst>
      <p:ext uri="{BB962C8B-B14F-4D97-AF65-F5344CB8AC3E}">
        <p14:creationId xmlns:p14="http://schemas.microsoft.com/office/powerpoint/2010/main" val="1458307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el und Inhalt">
    <p:spTree>
      <p:nvGrpSpPr>
        <p:cNvPr id="1" name=""/>
        <p:cNvGrpSpPr/>
        <p:nvPr/>
      </p:nvGrpSpPr>
      <p:grpSpPr>
        <a:xfrm>
          <a:off x="0" y="0"/>
          <a:ext cx="0" cy="0"/>
          <a:chOff x="0" y="0"/>
          <a:chExt cx="0" cy="0"/>
        </a:xfrm>
      </p:grpSpPr>
      <p:sp>
        <p:nvSpPr>
          <p:cNvPr id="4" name="Datumsplatzhalter 3"/>
          <p:cNvSpPr>
            <a:spLocks noGrp="1"/>
          </p:cNvSpPr>
          <p:nvPr>
            <p:ph type="dt" sz="half" idx="10"/>
          </p:nvPr>
        </p:nvSpPr>
        <p:spPr>
          <a:xfrm>
            <a:off x="504031" y="5431652"/>
            <a:ext cx="884626" cy="126012"/>
          </a:xfrm>
          <a:prstGeom prst="rect">
            <a:avLst/>
          </a:prstGeom>
        </p:spPr>
        <p:txBody>
          <a:bodyPr/>
          <a:lstStyle>
            <a:lvl1pPr>
              <a:defRPr/>
            </a:lvl1pPr>
          </a:lstStyle>
          <a:p>
            <a:pPr>
              <a:defRPr/>
            </a:pPr>
            <a:fld id="{9F51C065-2E75-409E-950B-4639BDD730C2}" type="datetime1">
              <a:rPr lang="de-DE" smtClean="0"/>
              <a:t>29.05.2022</a:t>
            </a:fld>
            <a:endParaRPr lang="de-DE" dirty="0"/>
          </a:p>
        </p:txBody>
      </p:sp>
      <p:sp>
        <p:nvSpPr>
          <p:cNvPr id="5" name="Fußzeilenplatzhalter 4"/>
          <p:cNvSpPr>
            <a:spLocks noGrp="1"/>
          </p:cNvSpPr>
          <p:nvPr>
            <p:ph type="ftr" sz="quarter" idx="11"/>
          </p:nvPr>
        </p:nvSpPr>
        <p:spPr>
          <a:xfrm>
            <a:off x="1388657" y="5431652"/>
            <a:ext cx="6350706" cy="126012"/>
          </a:xfrm>
          <a:prstGeom prst="rect">
            <a:avLst/>
          </a:prstGeom>
        </p:spPr>
        <p:txBody>
          <a:bodyPr/>
          <a:lstStyle>
            <a:lvl1pPr>
              <a:defRPr/>
            </a:lvl1pPr>
          </a:lstStyle>
          <a:p>
            <a:pPr>
              <a:defRPr/>
            </a:pPr>
            <a:endParaRPr lang="de-DE" dirty="0"/>
          </a:p>
        </p:txBody>
      </p:sp>
      <p:sp>
        <p:nvSpPr>
          <p:cNvPr id="6" name="Foliennummernplatzhalter 5"/>
          <p:cNvSpPr>
            <a:spLocks noGrp="1"/>
          </p:cNvSpPr>
          <p:nvPr>
            <p:ph type="sldNum" sz="quarter" idx="12"/>
          </p:nvPr>
        </p:nvSpPr>
        <p:spPr>
          <a:xfrm>
            <a:off x="7739362" y="5431652"/>
            <a:ext cx="689160" cy="126012"/>
          </a:xfrm>
          <a:prstGeom prst="rect">
            <a:avLst/>
          </a:prstGeom>
        </p:spPr>
        <p:txBody>
          <a:bodyPr/>
          <a:lstStyle>
            <a:lvl1pPr>
              <a:defRPr/>
            </a:lvl1pPr>
          </a:lstStyle>
          <a:p>
            <a:pPr>
              <a:defRPr/>
            </a:pPr>
            <a:fld id="{B7D6B361-7266-41AF-9EA7-D0F5242D63C1}" type="slidenum">
              <a:rPr lang="de-DE"/>
              <a:pPr>
                <a:defRPr/>
              </a:pPr>
              <a:t>‹#›</a:t>
            </a:fld>
            <a:endParaRPr lang="de-DE" dirty="0"/>
          </a:p>
        </p:txBody>
      </p:sp>
      <p:sp>
        <p:nvSpPr>
          <p:cNvPr id="12" name="Titelplatzhalter 1"/>
          <p:cNvSpPr>
            <a:spLocks noGrp="1"/>
          </p:cNvSpPr>
          <p:nvPr>
            <p:ph type="title"/>
          </p:nvPr>
        </p:nvSpPr>
        <p:spPr bwMode="auto">
          <a:xfrm>
            <a:off x="317500" y="773933"/>
            <a:ext cx="9445625" cy="386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de-DE" dirty="0"/>
          </a:p>
        </p:txBody>
      </p:sp>
      <p:sp>
        <p:nvSpPr>
          <p:cNvPr id="15" name="Inhaltsplatzhalter 14"/>
          <p:cNvSpPr>
            <a:spLocks noGrp="1"/>
          </p:cNvSpPr>
          <p:nvPr>
            <p:ph sz="quarter" idx="13"/>
          </p:nvPr>
        </p:nvSpPr>
        <p:spPr>
          <a:xfrm>
            <a:off x="316772" y="1309733"/>
            <a:ext cx="9447086" cy="40333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3964698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FE974-0A5D-4F8B-9BFD-ABB11EEBDD1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A882CC5-ADFD-4D53-B73D-7EED6519063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3841665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DABB7-17A6-4936-97EE-921889756FAA}"/>
              </a:ext>
            </a:extLst>
          </p:cNvPr>
          <p:cNvSpPr>
            <a:spLocks noGrp="1"/>
          </p:cNvSpPr>
          <p:nvPr>
            <p:ph type="title"/>
          </p:nvPr>
        </p:nvSpPr>
        <p:spPr>
          <a:xfrm>
            <a:off x="687388" y="1414463"/>
            <a:ext cx="8694737" cy="23574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2129BBC-25F6-41DD-8E86-692053C80ACA}"/>
              </a:ext>
            </a:extLst>
          </p:cNvPr>
          <p:cNvSpPr>
            <a:spLocks noGrp="1"/>
          </p:cNvSpPr>
          <p:nvPr>
            <p:ph type="body" idx="1"/>
          </p:nvPr>
        </p:nvSpPr>
        <p:spPr>
          <a:xfrm>
            <a:off x="687388" y="3794125"/>
            <a:ext cx="8694737" cy="124142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913598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FB7DD-2B18-47BC-95F9-3CF7317D352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D42100C-70A1-453B-89D6-ACE875D2945B}"/>
              </a:ext>
            </a:extLst>
          </p:cNvPr>
          <p:cNvSpPr>
            <a:spLocks noGrp="1"/>
          </p:cNvSpPr>
          <p:nvPr>
            <p:ph sz="half" idx="1"/>
          </p:nvPr>
        </p:nvSpPr>
        <p:spPr>
          <a:xfrm>
            <a:off x="990600" y="1368425"/>
            <a:ext cx="3973513" cy="3287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1CF841D-683D-4373-8A09-66F4657C19C4}"/>
              </a:ext>
            </a:extLst>
          </p:cNvPr>
          <p:cNvSpPr>
            <a:spLocks noGrp="1"/>
          </p:cNvSpPr>
          <p:nvPr>
            <p:ph sz="half" idx="2"/>
          </p:nvPr>
        </p:nvSpPr>
        <p:spPr>
          <a:xfrm>
            <a:off x="5116513" y="1368425"/>
            <a:ext cx="3973512" cy="3287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3765889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D3FC8-0672-432C-8DD5-BA83ABBFF450}"/>
              </a:ext>
            </a:extLst>
          </p:cNvPr>
          <p:cNvSpPr>
            <a:spLocks noGrp="1"/>
          </p:cNvSpPr>
          <p:nvPr>
            <p:ph type="title"/>
          </p:nvPr>
        </p:nvSpPr>
        <p:spPr>
          <a:xfrm>
            <a:off x="693738" y="301625"/>
            <a:ext cx="8694737" cy="10969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39AA0D3-72EC-4E6F-A0BC-0DD36FDECFAE}"/>
              </a:ext>
            </a:extLst>
          </p:cNvPr>
          <p:cNvSpPr>
            <a:spLocks noGrp="1"/>
          </p:cNvSpPr>
          <p:nvPr>
            <p:ph type="body" idx="1"/>
          </p:nvPr>
        </p:nvSpPr>
        <p:spPr>
          <a:xfrm>
            <a:off x="693738" y="1390650"/>
            <a:ext cx="4265612" cy="6810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DB03DA-6A35-440C-84A7-D27434E69F44}"/>
              </a:ext>
            </a:extLst>
          </p:cNvPr>
          <p:cNvSpPr>
            <a:spLocks noGrp="1"/>
          </p:cNvSpPr>
          <p:nvPr>
            <p:ph sz="half" idx="2"/>
          </p:nvPr>
        </p:nvSpPr>
        <p:spPr>
          <a:xfrm>
            <a:off x="693738" y="2071688"/>
            <a:ext cx="4265612" cy="3046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B21173E-9C02-4234-B1D1-5AAB32E80FB4}"/>
              </a:ext>
            </a:extLst>
          </p:cNvPr>
          <p:cNvSpPr>
            <a:spLocks noGrp="1"/>
          </p:cNvSpPr>
          <p:nvPr>
            <p:ph type="body" sz="quarter" idx="3"/>
          </p:nvPr>
        </p:nvSpPr>
        <p:spPr>
          <a:xfrm>
            <a:off x="5103813" y="1390650"/>
            <a:ext cx="4284662" cy="6810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60CA21-CDE6-4D30-B55B-9CA354D7A5B5}"/>
              </a:ext>
            </a:extLst>
          </p:cNvPr>
          <p:cNvSpPr>
            <a:spLocks noGrp="1"/>
          </p:cNvSpPr>
          <p:nvPr>
            <p:ph sz="quarter" idx="4"/>
          </p:nvPr>
        </p:nvSpPr>
        <p:spPr>
          <a:xfrm>
            <a:off x="5103813" y="2071688"/>
            <a:ext cx="4284662" cy="3046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831838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C33D9-E6A6-4A20-868A-14F48C66DB2A}"/>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4195402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227144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21D2-6B77-4F2C-BE01-DC0411E94CA5}"/>
              </a:ext>
            </a:extLst>
          </p:cNvPr>
          <p:cNvSpPr>
            <a:spLocks noGrp="1"/>
          </p:cNvSpPr>
          <p:nvPr>
            <p:ph type="title"/>
          </p:nvPr>
        </p:nvSpPr>
        <p:spPr>
          <a:xfrm>
            <a:off x="693738" y="377825"/>
            <a:ext cx="3251200" cy="1323975"/>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B0B1A84-A588-44E7-BC84-720667F592F1}"/>
              </a:ext>
            </a:extLst>
          </p:cNvPr>
          <p:cNvSpPr>
            <a:spLocks noGrp="1"/>
          </p:cNvSpPr>
          <p:nvPr>
            <p:ph idx="1"/>
          </p:nvPr>
        </p:nvSpPr>
        <p:spPr>
          <a:xfrm>
            <a:off x="4286250" y="815975"/>
            <a:ext cx="5102225" cy="40306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E42231C-3C9E-499B-89E1-CFB95B18D0CB}"/>
              </a:ext>
            </a:extLst>
          </p:cNvPr>
          <p:cNvSpPr>
            <a:spLocks noGrp="1"/>
          </p:cNvSpPr>
          <p:nvPr>
            <p:ph type="body" sz="half" idx="2"/>
          </p:nvPr>
        </p:nvSpPr>
        <p:spPr>
          <a:xfrm>
            <a:off x="693738" y="1701800"/>
            <a:ext cx="3251200" cy="3151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642410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FFA1B-DCD9-4026-9D37-6718DC3B2962}"/>
              </a:ext>
            </a:extLst>
          </p:cNvPr>
          <p:cNvSpPr>
            <a:spLocks noGrp="1"/>
          </p:cNvSpPr>
          <p:nvPr>
            <p:ph type="title"/>
          </p:nvPr>
        </p:nvSpPr>
        <p:spPr>
          <a:xfrm>
            <a:off x="693738" y="377825"/>
            <a:ext cx="3251200" cy="1323975"/>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B835218-513B-48B6-B6A3-34C1FB3E8A92}"/>
              </a:ext>
            </a:extLst>
          </p:cNvPr>
          <p:cNvSpPr>
            <a:spLocks noGrp="1"/>
          </p:cNvSpPr>
          <p:nvPr>
            <p:ph type="pic" idx="1"/>
          </p:nvPr>
        </p:nvSpPr>
        <p:spPr>
          <a:xfrm>
            <a:off x="4286250" y="815975"/>
            <a:ext cx="5102225" cy="403066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EA9C5DD-0923-4FC6-BE1C-B50EB693959E}"/>
              </a:ext>
            </a:extLst>
          </p:cNvPr>
          <p:cNvSpPr>
            <a:spLocks noGrp="1"/>
          </p:cNvSpPr>
          <p:nvPr>
            <p:ph type="body" sz="half" idx="2"/>
          </p:nvPr>
        </p:nvSpPr>
        <p:spPr>
          <a:xfrm>
            <a:off x="693738" y="1701800"/>
            <a:ext cx="3251200" cy="3151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4231129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14BE36-BA24-4351-983A-4835A2EE928F}"/>
              </a:ext>
            </a:extLst>
          </p:cNvPr>
          <p:cNvSpPr txBox="1">
            <a:spLocks noGrp="1"/>
          </p:cNvSpPr>
          <p:nvPr>
            <p:ph type="title"/>
          </p:nvPr>
        </p:nvSpPr>
        <p:spPr>
          <a:xfrm>
            <a:off x="990000" y="216000"/>
            <a:ext cx="8100000" cy="936000"/>
          </a:xfrm>
          <a:prstGeom prst="rect">
            <a:avLst/>
          </a:prstGeom>
          <a:noFill/>
          <a:ln>
            <a:noFill/>
          </a:ln>
        </p:spPr>
        <p:txBody>
          <a:bodyPr vert="horz" lIns="0" tIns="0" rIns="0" bIns="0" anchor="ctr">
            <a:normAutofit/>
          </a:bodyPr>
          <a:lstStyle/>
          <a:p>
            <a:pPr lvl="0"/>
            <a:r>
              <a:rPr lang="en-US"/>
              <a:t>Click to edit the title text format</a:t>
            </a:r>
          </a:p>
        </p:txBody>
      </p:sp>
      <p:sp>
        <p:nvSpPr>
          <p:cNvPr id="3" name="Text Placeholder 2">
            <a:extLst>
              <a:ext uri="{FF2B5EF4-FFF2-40B4-BE49-F238E27FC236}">
                <a16:creationId xmlns:a16="http://schemas.microsoft.com/office/drawing/2014/main" id="{1C02F107-BAD6-459A-900D-2AFF283A9B95}"/>
              </a:ext>
            </a:extLst>
          </p:cNvPr>
          <p:cNvSpPr txBox="1">
            <a:spLocks noGrp="1"/>
          </p:cNvSpPr>
          <p:nvPr>
            <p:ph type="body" idx="1"/>
          </p:nvPr>
        </p:nvSpPr>
        <p:spPr>
          <a:xfrm>
            <a:off x="990000" y="1368000"/>
            <a:ext cx="8100000" cy="3288239"/>
          </a:xfrm>
          <a:prstGeom prst="rect">
            <a:avLst/>
          </a:prstGeom>
          <a:noFill/>
          <a:ln>
            <a:noFill/>
          </a:ln>
        </p:spPr>
        <p:txBody>
          <a:bodyPr vert="horz" lIns="0" tIns="0" rIns="0" bIns="0">
            <a:normAutofit/>
          </a:bodyPr>
          <a:lstStyle/>
          <a:p>
            <a:pPr lvl="0"/>
            <a:r>
              <a:rPr lang="en-US"/>
              <a:t>Click to edit the outline text format</a:t>
            </a:r>
          </a:p>
          <a:p>
            <a:pPr lvl="1"/>
            <a:r>
              <a:rPr lang="en-US"/>
              <a:t>Second Outline Level</a:t>
            </a:r>
          </a:p>
          <a:p>
            <a:pPr lvl="2"/>
            <a:r>
              <a:rPr lang="en-US"/>
              <a:t>Third Outline Level</a:t>
            </a:r>
          </a:p>
          <a:p>
            <a:pPr lvl="3"/>
            <a:r>
              <a:rPr lang="en-US"/>
              <a:t>Fourth Outline Level</a:t>
            </a:r>
          </a:p>
          <a:p>
            <a:pPr lvl="4"/>
            <a:r>
              <a:rPr lang="en-US"/>
              <a:t>Fifth Outline Level</a:t>
            </a:r>
          </a:p>
          <a:p>
            <a:pPr lvl="5"/>
            <a:r>
              <a:rPr lang="en-US"/>
              <a:t>Sixth Outline Level</a:t>
            </a:r>
          </a:p>
          <a:p>
            <a:pPr lvl="6"/>
            <a:r>
              <a:rPr lang="en-US"/>
              <a:t>Seventh Outline Level</a:t>
            </a:r>
          </a:p>
        </p:txBody>
      </p:sp>
      <p:pic>
        <p:nvPicPr>
          <p:cNvPr id="4" name="Picture 3">
            <a:extLst>
              <a:ext uri="{FF2B5EF4-FFF2-40B4-BE49-F238E27FC236}">
                <a16:creationId xmlns:a16="http://schemas.microsoft.com/office/drawing/2014/main" id="{6BF2ACCA-A68C-4C63-81D6-6BAF88C30BF1}"/>
              </a:ext>
            </a:extLst>
          </p:cNvPr>
          <p:cNvPicPr>
            <a:picLocks noChangeAspect="1"/>
          </p:cNvPicPr>
          <p:nvPr/>
        </p:nvPicPr>
        <p:blipFill>
          <a:blip r:embed="rId13">
            <a:lum/>
            <a:alphaModFix/>
          </a:blip>
          <a:srcRect/>
          <a:stretch>
            <a:fillRect/>
          </a:stretch>
        </p:blipFill>
        <p:spPr>
          <a:xfrm>
            <a:off x="29160" y="5218560"/>
            <a:ext cx="1891080" cy="431280"/>
          </a:xfrm>
          <a:prstGeom prst="rect">
            <a:avLst/>
          </a:prstGeom>
          <a:noFill/>
          <a:ln>
            <a:noFill/>
          </a:ln>
        </p:spPr>
      </p:pic>
      <p:sp>
        <p:nvSpPr>
          <p:cNvPr id="5" name="TextBox 4">
            <a:extLst>
              <a:ext uri="{FF2B5EF4-FFF2-40B4-BE49-F238E27FC236}">
                <a16:creationId xmlns:a16="http://schemas.microsoft.com/office/drawing/2014/main" id="{F3B7ED36-5EC2-440E-A146-3BDA161335F3}"/>
              </a:ext>
            </a:extLst>
          </p:cNvPr>
          <p:cNvSpPr txBox="1"/>
          <p:nvPr/>
        </p:nvSpPr>
        <p:spPr>
          <a:xfrm>
            <a:off x="9607289" y="5242414"/>
            <a:ext cx="407974" cy="325687"/>
          </a:xfrm>
          <a:prstGeom prst="rect">
            <a:avLst/>
          </a:prstGeom>
          <a:noFill/>
          <a:ln>
            <a:noFill/>
          </a:ln>
        </p:spPr>
        <p:txBody>
          <a:bodyPr vert="horz" wrap="none" lIns="90000" tIns="45000" rIns="90000" bIns="45000" anchorCtr="0" compatLnSpc="0">
            <a:spAutoFit/>
          </a:bodyPr>
          <a:lstStyle/>
          <a:p>
            <a:pPr marL="0" marR="0" lvl="0" indent="0" algn="r" rtl="0" hangingPunct="0">
              <a:lnSpc>
                <a:spcPct val="100000"/>
              </a:lnSpc>
              <a:spcBef>
                <a:spcPts val="0"/>
              </a:spcBef>
              <a:spcAft>
                <a:spcPts val="0"/>
              </a:spcAft>
              <a:buNone/>
              <a:tabLst/>
            </a:pPr>
            <a:fld id="{96C51485-FFB5-4621-A40C-B4A71A58DBA8}" type="slidenum">
              <a:rPr lang="en-US" sz="1500" b="0" i="0" u="none" strike="noStrike" kern="1200" smtClean="0">
                <a:ln>
                  <a:noFill/>
                </a:ln>
                <a:latin typeface="Cantarell" pitchFamily="18"/>
                <a:ea typeface="DejaVu Sans" pitchFamily="2"/>
                <a:cs typeface="Roboto" pitchFamily="2"/>
              </a:rPr>
              <a:t>‹#›</a:t>
            </a:fld>
            <a:endParaRPr lang="en-US" sz="1500" b="0" i="0" u="none" strike="noStrike" kern="1200" dirty="0">
              <a:ln>
                <a:noFill/>
              </a:ln>
              <a:latin typeface="Cantarell" pitchFamily="18"/>
              <a:ea typeface="DejaVu Sans" pitchFamily="2"/>
              <a:cs typeface="Roboto" pitchFamily="2"/>
            </a:endParaRPr>
          </a:p>
        </p:txBody>
      </p:sp>
      <p:sp>
        <p:nvSpPr>
          <p:cNvPr id="6" name="TextBox 5">
            <a:extLst>
              <a:ext uri="{FF2B5EF4-FFF2-40B4-BE49-F238E27FC236}">
                <a16:creationId xmlns:a16="http://schemas.microsoft.com/office/drawing/2014/main" id="{528E19A0-E562-4FD8-B515-18E61D0FBCFE}"/>
              </a:ext>
            </a:extLst>
          </p:cNvPr>
          <p:cNvSpPr txBox="1"/>
          <p:nvPr/>
        </p:nvSpPr>
        <p:spPr>
          <a:xfrm>
            <a:off x="8252452" y="5281560"/>
            <a:ext cx="1027246" cy="247397"/>
          </a:xfrm>
          <a:prstGeom prst="rect">
            <a:avLst/>
          </a:prstGeom>
          <a:noFill/>
          <a:ln>
            <a:noFill/>
          </a:ln>
        </p:spPr>
        <p:txBody>
          <a:bodyPr vert="horz" wrap="none" lIns="90000" tIns="45000" rIns="90000" bIns="45000" anchorCtr="0" compatLnSpc="0">
            <a:spAutoFit/>
          </a:bodyPr>
          <a:lstStyle/>
          <a:p>
            <a:pPr marL="0" marR="0" lvl="0" indent="0" algn="l" rtl="0" hangingPunct="0">
              <a:lnSpc>
                <a:spcPct val="100000"/>
              </a:lnSpc>
              <a:spcBef>
                <a:spcPts val="0"/>
              </a:spcBef>
              <a:spcAft>
                <a:spcPts val="0"/>
              </a:spcAft>
              <a:buNone/>
              <a:tabLst/>
            </a:pPr>
            <a:r>
              <a:rPr lang="en-US" sz="1000" b="0" i="0" u="none" strike="noStrike" kern="1200" dirty="0">
                <a:ln>
                  <a:noFill/>
                </a:ln>
                <a:latin typeface="Cantarell" pitchFamily="18"/>
                <a:ea typeface="DejaVu Sans" pitchFamily="2"/>
                <a:cs typeface="Roboto" pitchFamily="2"/>
              </a:rPr>
              <a:t>Sourajyoti Datta</a:t>
            </a:r>
          </a:p>
        </p:txBody>
      </p:sp>
      <p:sp>
        <p:nvSpPr>
          <p:cNvPr id="7" name="TextBox 6">
            <a:extLst>
              <a:ext uri="{FF2B5EF4-FFF2-40B4-BE49-F238E27FC236}">
                <a16:creationId xmlns:a16="http://schemas.microsoft.com/office/drawing/2014/main" id="{70E60D34-D68E-42F3-BD2C-6F37374D797E}"/>
              </a:ext>
            </a:extLst>
          </p:cNvPr>
          <p:cNvSpPr txBox="1"/>
          <p:nvPr/>
        </p:nvSpPr>
        <p:spPr>
          <a:xfrm>
            <a:off x="1991293" y="5281560"/>
            <a:ext cx="6097415" cy="247397"/>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US" sz="1000" b="0" i="0" u="none" strike="noStrike" kern="1200" dirty="0">
                <a:ln>
                  <a:noFill/>
                </a:ln>
                <a:latin typeface="Cantarell" pitchFamily="18"/>
                <a:ea typeface="DejaVu Sans" pitchFamily="2"/>
                <a:cs typeface="Roboto" pitchFamily="2"/>
              </a:rPr>
              <a:t>A review of computational approaches to predict Enhancer-Promoter Interaction and Pseudouridine Modification</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lvl="0" algn="ctr" rtl="0" hangingPunct="0">
        <a:buNone/>
        <a:tabLst/>
        <a:defRPr lang="en-US" sz="3300" b="0" i="0" u="none" strike="noStrike" kern="1200">
          <a:ln>
            <a:noFill/>
          </a:ln>
          <a:solidFill>
            <a:srgbClr val="050505"/>
          </a:solidFill>
          <a:latin typeface="Cantarell" pitchFamily="2"/>
          <a:ea typeface="DejaVu Sans" pitchFamily="2"/>
          <a:cs typeface="Roboto" pitchFamily="2"/>
        </a:defRPr>
      </a:lvl1pPr>
    </p:titleStyle>
    <p:bodyStyle>
      <a:lvl1pPr marL="0" marR="0" lvl="0" indent="0" rtl="0" hangingPunct="0">
        <a:spcBef>
          <a:spcPts val="0"/>
        </a:spcBef>
        <a:spcAft>
          <a:spcPts val="1060"/>
        </a:spcAft>
        <a:buClr>
          <a:srgbClr val="0066FF"/>
        </a:buClr>
        <a:buSzPct val="45000"/>
        <a:buFont typeface="OpenSymbol"/>
        <a:buChar char="●"/>
        <a:tabLst/>
        <a:defRPr lang="en-US" sz="2400" b="0" i="0" u="none" strike="noStrike" kern="1200">
          <a:ln>
            <a:noFill/>
          </a:ln>
          <a:solidFill>
            <a:srgbClr val="050505"/>
          </a:solidFill>
          <a:latin typeface="Cantarell" pitchFamily="2"/>
          <a:ea typeface="DejaVu Sans" pitchFamily="2"/>
          <a:cs typeface="Roboto" pitchFamily="2"/>
        </a:defRPr>
      </a:lvl1pPr>
      <a:lvl2pPr marL="0" marR="0" lvl="1" indent="0" rtl="0" hangingPunct="0">
        <a:spcBef>
          <a:spcPts val="0"/>
        </a:spcBef>
        <a:spcAft>
          <a:spcPts val="1060"/>
        </a:spcAft>
        <a:buClr>
          <a:srgbClr val="0066FF"/>
        </a:buClr>
        <a:buSzPct val="40000"/>
        <a:buFont typeface="StarSymbol"/>
        <a:buChar char="–"/>
        <a:tabLst/>
        <a:defRPr lang="en-US" sz="2400" b="0" i="0" u="none" strike="noStrike" kern="1200">
          <a:ln>
            <a:noFill/>
          </a:ln>
          <a:solidFill>
            <a:srgbClr val="050505"/>
          </a:solidFill>
          <a:latin typeface="Cantarell" pitchFamily="2"/>
          <a:ea typeface="DejaVu Sans" pitchFamily="2"/>
          <a:cs typeface="Roboto" pitchFamily="2"/>
        </a:defRPr>
      </a:lvl2pPr>
      <a:lvl3pPr marL="0" marR="0" lvl="2" indent="0" rtl="0" hangingPunct="0">
        <a:spcBef>
          <a:spcPts val="0"/>
        </a:spcBef>
        <a:spcAft>
          <a:spcPts val="1060"/>
        </a:spcAft>
        <a:buClr>
          <a:srgbClr val="0066FF"/>
        </a:buClr>
        <a:buSzPct val="40000"/>
        <a:buFont typeface="StarSymbol"/>
        <a:buChar char="●"/>
        <a:tabLst/>
        <a:defRPr lang="en-US" sz="2400" b="0" i="0" u="none" strike="noStrike" kern="1200">
          <a:ln>
            <a:noFill/>
          </a:ln>
          <a:solidFill>
            <a:srgbClr val="050505"/>
          </a:solidFill>
          <a:latin typeface="Cantarell" pitchFamily="2"/>
          <a:ea typeface="DejaVu Sans" pitchFamily="2"/>
          <a:cs typeface="Roboto" pitchFamily="2"/>
        </a:defRPr>
      </a:lvl3pPr>
      <a:lvl4pPr marL="0" marR="0" lvl="3" indent="0" rtl="0" hangingPunct="0">
        <a:spcBef>
          <a:spcPts val="0"/>
        </a:spcBef>
        <a:spcAft>
          <a:spcPts val="1060"/>
        </a:spcAft>
        <a:buClr>
          <a:srgbClr val="0066FF"/>
        </a:buClr>
        <a:buSzPct val="40000"/>
        <a:buFont typeface="StarSymbol"/>
        <a:buChar char="–"/>
        <a:tabLst/>
        <a:defRPr lang="en-US" sz="2400" b="0" i="0" u="none" strike="noStrike" kern="1200">
          <a:ln>
            <a:noFill/>
          </a:ln>
          <a:solidFill>
            <a:srgbClr val="050505"/>
          </a:solidFill>
          <a:latin typeface="Cantarell" pitchFamily="2"/>
          <a:ea typeface="DejaVu Sans" pitchFamily="2"/>
          <a:cs typeface="Roboto" pitchFamily="2"/>
        </a:defRPr>
      </a:lvl4pPr>
      <a:lvl5pPr marL="0" marR="0" lvl="4" indent="0" rtl="0" hangingPunct="0">
        <a:spcBef>
          <a:spcPts val="0"/>
        </a:spcBef>
        <a:spcAft>
          <a:spcPts val="1060"/>
        </a:spcAft>
        <a:buClr>
          <a:srgbClr val="0066FF"/>
        </a:buClr>
        <a:buSzPct val="40000"/>
        <a:buFont typeface="StarSymbol"/>
        <a:buChar char="●"/>
        <a:tabLst/>
        <a:defRPr lang="en-US" sz="2400" b="0" i="0" u="none" strike="noStrike" kern="1200">
          <a:ln>
            <a:noFill/>
          </a:ln>
          <a:solidFill>
            <a:srgbClr val="050505"/>
          </a:solidFill>
          <a:latin typeface="Cantarell" pitchFamily="2"/>
          <a:ea typeface="DejaVu Sans" pitchFamily="2"/>
          <a:cs typeface="Roboto" pitchFamily="2"/>
        </a:defRPr>
      </a:lvl5pPr>
      <a:lvl6pPr marL="0" marR="0" lvl="5" indent="0" rtl="0" hangingPunct="0">
        <a:spcBef>
          <a:spcPts val="0"/>
        </a:spcBef>
        <a:spcAft>
          <a:spcPts val="1060"/>
        </a:spcAft>
        <a:buClr>
          <a:srgbClr val="0066FF"/>
        </a:buClr>
        <a:buSzPct val="40000"/>
        <a:buFont typeface="StarSymbol"/>
        <a:buChar char="●"/>
        <a:tabLst/>
        <a:defRPr lang="en-US" sz="2400" b="0" i="0" u="none" strike="noStrike" kern="1200">
          <a:ln>
            <a:noFill/>
          </a:ln>
          <a:solidFill>
            <a:srgbClr val="050505"/>
          </a:solidFill>
          <a:latin typeface="Cantarell" pitchFamily="2"/>
          <a:ea typeface="DejaVu Sans" pitchFamily="2"/>
          <a:cs typeface="Roboto" pitchFamily="2"/>
        </a:defRPr>
      </a:lvl6pPr>
      <a:lvl7pPr marL="0" marR="0" lvl="6" indent="0" rtl="0" hangingPunct="0">
        <a:spcBef>
          <a:spcPts val="0"/>
        </a:spcBef>
        <a:spcAft>
          <a:spcPts val="1060"/>
        </a:spcAft>
        <a:buClr>
          <a:srgbClr val="0066FF"/>
        </a:buClr>
        <a:buSzPct val="40000"/>
        <a:buFont typeface="StarSymbol"/>
        <a:buChar char="●"/>
        <a:tabLst/>
        <a:defRPr lang="en-US" sz="2400" b="0" i="0" u="none" strike="noStrike" kern="1200">
          <a:ln>
            <a:noFill/>
          </a:ln>
          <a:solidFill>
            <a:srgbClr val="050505"/>
          </a:solidFill>
          <a:latin typeface="Cantarell" pitchFamily="2"/>
          <a:ea typeface="DejaVu Sans" pitchFamily="2"/>
          <a:cs typeface="Roboto" pitchFamily="2"/>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umsplatzhalter 3"/>
          <p:cNvSpPr>
            <a:spLocks noGrp="1"/>
          </p:cNvSpPr>
          <p:nvPr>
            <p:ph type="dt" sz="half" idx="2"/>
          </p:nvPr>
        </p:nvSpPr>
        <p:spPr>
          <a:xfrm>
            <a:off x="2203569" y="5255761"/>
            <a:ext cx="2352146" cy="301905"/>
          </a:xfrm>
          <a:prstGeom prst="rect">
            <a:avLst/>
          </a:prstGeom>
        </p:spPr>
        <p:txBody>
          <a:bodyPr vert="horz" lIns="91440" tIns="45720" rIns="91440" bIns="45720" rtlCol="0" anchor="ctr"/>
          <a:lstStyle>
            <a:lvl1pPr algn="l">
              <a:defRPr sz="1323">
                <a:solidFill>
                  <a:schemeClr val="tx2"/>
                </a:solidFill>
                <a:latin typeface="PT Sans" panose="020B0503020203020204" pitchFamily="34" charset="0"/>
              </a:defRPr>
            </a:lvl1pPr>
          </a:lstStyle>
          <a:p>
            <a:fld id="{13506CF9-092F-47EB-9E0E-4F01F138BE55}" type="datetime1">
              <a:rPr lang="de-DE" smtClean="0"/>
              <a:t>29.05.2022</a:t>
            </a:fld>
            <a:endParaRPr lang="de-DE" dirty="0"/>
          </a:p>
        </p:txBody>
      </p:sp>
      <p:sp>
        <p:nvSpPr>
          <p:cNvPr id="6" name="Foliennummernplatzhalter 5"/>
          <p:cNvSpPr>
            <a:spLocks noGrp="1"/>
          </p:cNvSpPr>
          <p:nvPr>
            <p:ph type="sldNum" sz="quarter" idx="4"/>
          </p:nvPr>
        </p:nvSpPr>
        <p:spPr>
          <a:xfrm>
            <a:off x="7224448" y="5255761"/>
            <a:ext cx="2352146" cy="301905"/>
          </a:xfrm>
          <a:prstGeom prst="rect">
            <a:avLst/>
          </a:prstGeom>
        </p:spPr>
        <p:txBody>
          <a:bodyPr vert="horz" lIns="91440" tIns="45720" rIns="91440" bIns="45720" rtlCol="0" anchor="ctr"/>
          <a:lstStyle>
            <a:lvl1pPr algn="r">
              <a:defRPr sz="1323">
                <a:solidFill>
                  <a:schemeClr val="tx2"/>
                </a:solidFill>
                <a:latin typeface="PT Sans" panose="020B0503020203020204" pitchFamily="34" charset="0"/>
              </a:defRPr>
            </a:lvl1pPr>
          </a:lstStyle>
          <a:p>
            <a:fld id="{8271DC61-FD4F-6F42-810D-876D2F91EC3B}" type="slidenum">
              <a:rPr lang="de-DE" smtClean="0"/>
              <a:pPr/>
              <a:t>‹#›</a:t>
            </a:fld>
            <a:endParaRPr lang="de-DE" dirty="0"/>
          </a:p>
        </p:txBody>
      </p:sp>
      <p:pic>
        <p:nvPicPr>
          <p:cNvPr id="7" name="Bild 6"/>
          <p:cNvPicPr>
            <a:picLocks noChangeAspect="1"/>
          </p:cNvPicPr>
          <p:nvPr userDrawn="1"/>
        </p:nvPicPr>
        <p:blipFill>
          <a:blip r:embed="rId8"/>
          <a:stretch>
            <a:fillRect/>
          </a:stretch>
        </p:blipFill>
        <p:spPr>
          <a:xfrm>
            <a:off x="0" y="210122"/>
            <a:ext cx="1932120" cy="546053"/>
          </a:xfrm>
          <a:prstGeom prst="rect">
            <a:avLst/>
          </a:prstGeom>
        </p:spPr>
      </p:pic>
    </p:spTree>
    <p:extLst>
      <p:ext uri="{BB962C8B-B14F-4D97-AF65-F5344CB8AC3E}">
        <p14:creationId xmlns:p14="http://schemas.microsoft.com/office/powerpoint/2010/main" val="26486757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ftr="0" dt="0"/>
  <p:txStyles>
    <p:titleStyle>
      <a:lvl1pPr algn="l" defTabSz="504017" rtl="0" eaLnBrk="1" latinLnBrk="0" hangingPunct="1">
        <a:spcBef>
          <a:spcPct val="0"/>
        </a:spcBef>
        <a:buNone/>
        <a:defRPr sz="3528" b="1" kern="1200">
          <a:solidFill>
            <a:schemeClr val="tx2"/>
          </a:solidFill>
          <a:latin typeface="+mj-lt"/>
          <a:ea typeface="+mj-ea"/>
          <a:cs typeface="+mj-cs"/>
        </a:defRPr>
      </a:lvl1pPr>
    </p:titleStyle>
    <p:bodyStyle>
      <a:lvl1pPr marL="257962" indent="-257962" algn="l" defTabSz="504017" rtl="0" eaLnBrk="1" latinLnBrk="0" hangingPunct="1">
        <a:spcBef>
          <a:spcPts val="1323"/>
        </a:spcBef>
        <a:buClrTx/>
        <a:buSzPct val="100000"/>
        <a:buFont typeface="Wingdings" charset="2"/>
        <a:buChar char="§"/>
        <a:defRPr lang="de-DE" sz="2646" b="1" i="0" kern="1200" baseline="0" dirty="0" smtClean="0">
          <a:solidFill>
            <a:schemeClr val="tx1"/>
          </a:solidFill>
          <a:latin typeface="+mn-lt"/>
          <a:ea typeface="+mn-ea"/>
          <a:cs typeface="+mn-cs"/>
        </a:defRPr>
      </a:lvl1pPr>
      <a:lvl2pPr marL="819028" indent="-315011" algn="l" defTabSz="504017" rtl="0" eaLnBrk="1" latinLnBrk="0" hangingPunct="1">
        <a:spcBef>
          <a:spcPct val="20000"/>
        </a:spcBef>
        <a:buFont typeface="Wingdings" charset="2"/>
        <a:buChar char="§"/>
        <a:defRPr lang="de-DE" sz="2205" b="1" i="0" kern="1200" baseline="0" dirty="0" smtClean="0">
          <a:solidFill>
            <a:schemeClr val="accent4">
              <a:lumMod val="75000"/>
            </a:schemeClr>
          </a:solidFill>
          <a:latin typeface="+mn-lt"/>
          <a:ea typeface="+mn-ea"/>
          <a:cs typeface="+mn-cs"/>
        </a:defRPr>
      </a:lvl2pPr>
      <a:lvl3pPr marL="1260043" indent="-252009" algn="l" defTabSz="504017" rtl="0" eaLnBrk="1" latinLnBrk="0" hangingPunct="1">
        <a:spcBef>
          <a:spcPct val="20000"/>
        </a:spcBef>
        <a:buFont typeface="Wingdings" charset="2"/>
        <a:buChar char="§"/>
        <a:defRPr lang="de-DE" sz="2205" b="1" i="0" kern="1200" baseline="0" dirty="0" smtClean="0">
          <a:solidFill>
            <a:schemeClr val="accent4">
              <a:lumMod val="75000"/>
            </a:schemeClr>
          </a:solidFill>
          <a:latin typeface="+mn-lt"/>
          <a:ea typeface="+mn-ea"/>
          <a:cs typeface="+mn-cs"/>
        </a:defRPr>
      </a:lvl3pPr>
      <a:lvl4pPr marL="1764060" indent="-252009" algn="l" defTabSz="504017" rtl="0" eaLnBrk="1" latinLnBrk="0" hangingPunct="1">
        <a:spcBef>
          <a:spcPct val="20000"/>
        </a:spcBef>
        <a:buFont typeface="Wingdings" charset="2"/>
        <a:buChar char="§"/>
        <a:defRPr lang="de-DE" sz="2205" b="0" i="0" kern="1200" baseline="0" dirty="0" smtClean="0">
          <a:solidFill>
            <a:schemeClr val="accent4">
              <a:lumMod val="75000"/>
            </a:schemeClr>
          </a:solidFill>
          <a:latin typeface="+mn-lt"/>
          <a:ea typeface="+mn-ea"/>
          <a:cs typeface="+mn-cs"/>
        </a:defRPr>
      </a:lvl4pPr>
      <a:lvl5pPr marL="2268078" indent="-252009" algn="l" defTabSz="504017" rtl="0" eaLnBrk="1" latinLnBrk="0" hangingPunct="1">
        <a:spcBef>
          <a:spcPct val="20000"/>
        </a:spcBef>
        <a:buFont typeface="Wingdings" charset="2"/>
        <a:buChar char="§"/>
        <a:defRPr lang="de-DE" sz="2205" kern="1200" baseline="0" dirty="0">
          <a:solidFill>
            <a:schemeClr val="accent4">
              <a:lumMod val="75000"/>
            </a:schemeClr>
          </a:solidFill>
          <a:latin typeface="+mn-lt"/>
          <a:ea typeface="+mn-ea"/>
          <a:cs typeface="+mn-cs"/>
        </a:defRPr>
      </a:lvl5pPr>
      <a:lvl6pPr marL="2772095" indent="-252009" algn="l" defTabSz="504017" rtl="0" eaLnBrk="1" latinLnBrk="0" hangingPunct="1">
        <a:spcBef>
          <a:spcPct val="20000"/>
        </a:spcBef>
        <a:buFont typeface="Arial"/>
        <a:buChar char="•"/>
        <a:defRPr sz="2205" kern="1200">
          <a:solidFill>
            <a:schemeClr val="tx1"/>
          </a:solidFill>
          <a:latin typeface="+mn-lt"/>
          <a:ea typeface="+mn-ea"/>
          <a:cs typeface="+mn-cs"/>
        </a:defRPr>
      </a:lvl6pPr>
      <a:lvl7pPr marL="3276112" indent="-252009" algn="l" defTabSz="504017" rtl="0" eaLnBrk="1" latinLnBrk="0" hangingPunct="1">
        <a:spcBef>
          <a:spcPct val="20000"/>
        </a:spcBef>
        <a:buFont typeface="Arial"/>
        <a:buChar char="•"/>
        <a:defRPr sz="2205" kern="1200">
          <a:solidFill>
            <a:schemeClr val="tx1"/>
          </a:solidFill>
          <a:latin typeface="+mn-lt"/>
          <a:ea typeface="+mn-ea"/>
          <a:cs typeface="+mn-cs"/>
        </a:defRPr>
      </a:lvl7pPr>
      <a:lvl8pPr marL="3780130" indent="-252009" algn="l" defTabSz="504017" rtl="0" eaLnBrk="1" latinLnBrk="0" hangingPunct="1">
        <a:spcBef>
          <a:spcPct val="20000"/>
        </a:spcBef>
        <a:buFont typeface="Arial"/>
        <a:buChar char="•"/>
        <a:defRPr sz="2205" kern="1200">
          <a:solidFill>
            <a:schemeClr val="tx1"/>
          </a:solidFill>
          <a:latin typeface="+mn-lt"/>
          <a:ea typeface="+mn-ea"/>
          <a:cs typeface="+mn-cs"/>
        </a:defRPr>
      </a:lvl8pPr>
      <a:lvl9pPr marL="4284147" indent="-252009" algn="l" defTabSz="504017" rtl="0" eaLnBrk="1" latinLnBrk="0" hangingPunct="1">
        <a:spcBef>
          <a:spcPct val="20000"/>
        </a:spcBef>
        <a:buFont typeface="Arial"/>
        <a:buChar char="•"/>
        <a:defRPr sz="2205" kern="1200">
          <a:solidFill>
            <a:schemeClr val="tx1"/>
          </a:solidFill>
          <a:latin typeface="+mn-lt"/>
          <a:ea typeface="+mn-ea"/>
          <a:cs typeface="+mn-cs"/>
        </a:defRPr>
      </a:lvl9pPr>
    </p:bodyStyle>
    <p:otherStyle>
      <a:defPPr>
        <a:defRPr lang="de-DE"/>
      </a:defPPr>
      <a:lvl1pPr marL="0" algn="l" defTabSz="504017" rtl="0" eaLnBrk="1" latinLnBrk="0" hangingPunct="1">
        <a:defRPr sz="1984" kern="1200">
          <a:solidFill>
            <a:schemeClr val="tx1"/>
          </a:solidFill>
          <a:latin typeface="+mn-lt"/>
          <a:ea typeface="+mn-ea"/>
          <a:cs typeface="+mn-cs"/>
        </a:defRPr>
      </a:lvl1pPr>
      <a:lvl2pPr marL="504017" algn="l" defTabSz="504017" rtl="0" eaLnBrk="1" latinLnBrk="0" hangingPunct="1">
        <a:defRPr sz="1984" kern="1200">
          <a:solidFill>
            <a:schemeClr val="tx1"/>
          </a:solidFill>
          <a:latin typeface="+mn-lt"/>
          <a:ea typeface="+mn-ea"/>
          <a:cs typeface="+mn-cs"/>
        </a:defRPr>
      </a:lvl2pPr>
      <a:lvl3pPr marL="1008035" algn="l" defTabSz="504017" rtl="0" eaLnBrk="1" latinLnBrk="0" hangingPunct="1">
        <a:defRPr sz="1984" kern="1200">
          <a:solidFill>
            <a:schemeClr val="tx1"/>
          </a:solidFill>
          <a:latin typeface="+mn-lt"/>
          <a:ea typeface="+mn-ea"/>
          <a:cs typeface="+mn-cs"/>
        </a:defRPr>
      </a:lvl3pPr>
      <a:lvl4pPr marL="1512052" algn="l" defTabSz="504017" rtl="0" eaLnBrk="1" latinLnBrk="0" hangingPunct="1">
        <a:defRPr sz="1984" kern="1200">
          <a:solidFill>
            <a:schemeClr val="tx1"/>
          </a:solidFill>
          <a:latin typeface="+mn-lt"/>
          <a:ea typeface="+mn-ea"/>
          <a:cs typeface="+mn-cs"/>
        </a:defRPr>
      </a:lvl4pPr>
      <a:lvl5pPr marL="2016069" algn="l" defTabSz="504017" rtl="0" eaLnBrk="1" latinLnBrk="0" hangingPunct="1">
        <a:defRPr sz="1984" kern="1200">
          <a:solidFill>
            <a:schemeClr val="tx1"/>
          </a:solidFill>
          <a:latin typeface="+mn-lt"/>
          <a:ea typeface="+mn-ea"/>
          <a:cs typeface="+mn-cs"/>
        </a:defRPr>
      </a:lvl5pPr>
      <a:lvl6pPr marL="2520086" algn="l" defTabSz="504017" rtl="0" eaLnBrk="1" latinLnBrk="0" hangingPunct="1">
        <a:defRPr sz="1984" kern="1200">
          <a:solidFill>
            <a:schemeClr val="tx1"/>
          </a:solidFill>
          <a:latin typeface="+mn-lt"/>
          <a:ea typeface="+mn-ea"/>
          <a:cs typeface="+mn-cs"/>
        </a:defRPr>
      </a:lvl6pPr>
      <a:lvl7pPr marL="3024104" algn="l" defTabSz="504017" rtl="0" eaLnBrk="1" latinLnBrk="0" hangingPunct="1">
        <a:defRPr sz="1984" kern="1200">
          <a:solidFill>
            <a:schemeClr val="tx1"/>
          </a:solidFill>
          <a:latin typeface="+mn-lt"/>
          <a:ea typeface="+mn-ea"/>
          <a:cs typeface="+mn-cs"/>
        </a:defRPr>
      </a:lvl7pPr>
      <a:lvl8pPr marL="3528121" algn="l" defTabSz="504017" rtl="0" eaLnBrk="1" latinLnBrk="0" hangingPunct="1">
        <a:defRPr sz="1984" kern="1200">
          <a:solidFill>
            <a:schemeClr val="tx1"/>
          </a:solidFill>
          <a:latin typeface="+mn-lt"/>
          <a:ea typeface="+mn-ea"/>
          <a:cs typeface="+mn-cs"/>
        </a:defRPr>
      </a:lvl8pPr>
      <a:lvl9pPr marL="4032138" algn="l" defTabSz="504017" rtl="0" eaLnBrk="1" latinLnBrk="0" hangingPunct="1">
        <a:defRPr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2.xml.rels><?xml version="1.0" encoding="UTF-8" standalone="yes"?>
<Relationships xmlns="http://schemas.openxmlformats.org/package/2006/relationships"><Relationship Id="rId3" Type="http://schemas.openxmlformats.org/officeDocument/2006/relationships/chart" Target="../charts/chart7.xml"/><Relationship Id="rId7" Type="http://schemas.openxmlformats.org/officeDocument/2006/relationships/chart" Target="../charts/chart11.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chart" Target="../charts/chart10.xml"/><Relationship Id="rId5" Type="http://schemas.openxmlformats.org/officeDocument/2006/relationships/chart" Target="../charts/chart9.xml"/><Relationship Id="rId4" Type="http://schemas.openxmlformats.org/officeDocument/2006/relationships/chart" Target="../charts/char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chart" Target="../charts/chart14.xml"/><Relationship Id="rId4" Type="http://schemas.openxmlformats.org/officeDocument/2006/relationships/chart" Target="../charts/chart13.xml"/></Relationships>
</file>

<file path=ppt/slides/_rels/slide18.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chart" Target="../charts/char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6.gif"/><Relationship Id="rId4" Type="http://schemas.openxmlformats.org/officeDocument/2006/relationships/image" Target="../media/image5.gi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www.docenti.unina.it/"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607C0-6AFA-4A87-B4A1-AFF7A402AE92}"/>
              </a:ext>
            </a:extLst>
          </p:cNvPr>
          <p:cNvSpPr txBox="1">
            <a:spLocks noGrp="1"/>
          </p:cNvSpPr>
          <p:nvPr>
            <p:ph type="title" idx="4294967295"/>
          </p:nvPr>
        </p:nvSpPr>
        <p:spPr>
          <a:xfrm>
            <a:off x="409979" y="1238572"/>
            <a:ext cx="9260041" cy="1477328"/>
          </a:xfrm>
        </p:spPr>
        <p:txBody>
          <a:bodyPr wrap="square">
            <a:spAutoFit/>
          </a:bodyPr>
          <a:lstStyle/>
          <a:p>
            <a:pPr lvl="0"/>
            <a:r>
              <a:rPr lang="en-US" altLang="de-DE" sz="3200" dirty="0">
                <a:solidFill>
                  <a:srgbClr val="005F8C"/>
                </a:solidFill>
                <a:latin typeface="Calibri"/>
                <a:ea typeface="+mj-ea"/>
                <a:cs typeface="+mj-cs"/>
              </a:rPr>
              <a:t>A review of computational approaches to predict</a:t>
            </a:r>
            <a:br>
              <a:rPr lang="en-US" altLang="de-DE" sz="3200" dirty="0">
                <a:solidFill>
                  <a:srgbClr val="005F8C"/>
                </a:solidFill>
                <a:latin typeface="Calibri"/>
                <a:ea typeface="+mj-ea"/>
                <a:cs typeface="+mj-cs"/>
              </a:rPr>
            </a:br>
            <a:r>
              <a:rPr lang="en-US" altLang="de-DE" sz="3200" b="1" dirty="0">
                <a:solidFill>
                  <a:srgbClr val="005F8C"/>
                </a:solidFill>
                <a:latin typeface="Calibri"/>
                <a:ea typeface="+mj-ea"/>
                <a:cs typeface="+mj-cs"/>
              </a:rPr>
              <a:t>Enhancer-Promoter Interaction</a:t>
            </a:r>
            <a:br>
              <a:rPr lang="en-US" altLang="de-DE" sz="3200" dirty="0">
                <a:solidFill>
                  <a:srgbClr val="005F8C"/>
                </a:solidFill>
                <a:latin typeface="Calibri"/>
                <a:ea typeface="+mj-ea"/>
                <a:cs typeface="+mj-cs"/>
              </a:rPr>
            </a:br>
            <a:r>
              <a:rPr lang="en-US" altLang="de-DE" sz="3200" dirty="0">
                <a:solidFill>
                  <a:srgbClr val="005F8C"/>
                </a:solidFill>
                <a:latin typeface="Calibri"/>
                <a:ea typeface="+mj-ea"/>
                <a:cs typeface="+mj-cs"/>
              </a:rPr>
              <a:t>and </a:t>
            </a:r>
            <a:r>
              <a:rPr lang="en-US" altLang="de-DE" sz="3200" b="1" dirty="0">
                <a:solidFill>
                  <a:srgbClr val="005F8C"/>
                </a:solidFill>
                <a:latin typeface="Calibri"/>
                <a:ea typeface="+mj-ea"/>
                <a:cs typeface="+mj-cs"/>
              </a:rPr>
              <a:t>Pseudouridine Modification</a:t>
            </a:r>
            <a:endParaRPr lang="en-US" sz="3200" b="1" dirty="0">
              <a:solidFill>
                <a:srgbClr val="005F8C"/>
              </a:solidFill>
              <a:latin typeface="Calibri"/>
              <a:ea typeface="+mj-ea"/>
              <a:cs typeface="+mj-cs"/>
            </a:endParaRPr>
          </a:p>
        </p:txBody>
      </p:sp>
      <p:sp>
        <p:nvSpPr>
          <p:cNvPr id="3" name="Subtitle 2">
            <a:extLst>
              <a:ext uri="{FF2B5EF4-FFF2-40B4-BE49-F238E27FC236}">
                <a16:creationId xmlns:a16="http://schemas.microsoft.com/office/drawing/2014/main" id="{82CFF353-877B-4346-AC5A-97F52B33834E}"/>
              </a:ext>
            </a:extLst>
          </p:cNvPr>
          <p:cNvSpPr txBox="1">
            <a:spLocks noGrp="1"/>
          </p:cNvSpPr>
          <p:nvPr>
            <p:ph type="subTitle" idx="4294967295"/>
          </p:nvPr>
        </p:nvSpPr>
        <p:spPr>
          <a:xfrm>
            <a:off x="728735" y="3633577"/>
            <a:ext cx="8633421" cy="1384995"/>
          </a:xfrm>
        </p:spPr>
        <p:txBody>
          <a:bodyPr wrap="square" anchor="ctr">
            <a:spAutoFit/>
          </a:bodyPr>
          <a:lstStyle/>
          <a:p>
            <a:pPr marL="0" marR="0" lvl="0" indent="0" algn="ctr" defTabSz="457200" rtl="0" eaLnBrk="1" fontAlgn="auto" latinLnBrk="0" hangingPunct="1">
              <a:lnSpc>
                <a:spcPct val="100000"/>
              </a:lnSpc>
              <a:spcBef>
                <a:spcPts val="360"/>
              </a:spcBef>
              <a:spcAft>
                <a:spcPts val="0"/>
              </a:spcAft>
              <a:buClrTx/>
              <a:buSzPct val="100000"/>
              <a:buFont typeface="Wingdings" charset="2"/>
              <a:buNone/>
              <a:tabLst/>
              <a:defRPr/>
            </a:pPr>
            <a:r>
              <a:rPr kumimoji="0" lang="en-US" sz="2000" b="1" i="0" u="none" strike="noStrike" kern="1200" cap="none" spc="0" normalizeH="0" baseline="0" noProof="0" dirty="0">
                <a:ln>
                  <a:noFill/>
                </a:ln>
                <a:solidFill>
                  <a:srgbClr val="828C96"/>
                </a:solidFill>
                <a:effectLst/>
                <a:uLnTx/>
                <a:uFillTx/>
                <a:latin typeface="PT Sans" panose="020B0503020203020204" pitchFamily="34" charset="0"/>
                <a:ea typeface="+mn-ea"/>
                <a:cs typeface="+mn-cs"/>
              </a:rPr>
              <a:t>Sourajyoti Datta</a:t>
            </a:r>
          </a:p>
          <a:p>
            <a:pPr marL="0" marR="0" lvl="0" indent="0" algn="ctr" defTabSz="457200" rtl="0" eaLnBrk="1" fontAlgn="auto" latinLnBrk="0" hangingPunct="1">
              <a:lnSpc>
                <a:spcPct val="100000"/>
              </a:lnSpc>
              <a:spcBef>
                <a:spcPts val="360"/>
              </a:spcBef>
              <a:spcAft>
                <a:spcPts val="0"/>
              </a:spcAft>
              <a:buClrTx/>
              <a:buSzPct val="100000"/>
              <a:buFont typeface="Wingdings" charset="2"/>
              <a:buNone/>
              <a:tabLst/>
              <a:defRPr/>
            </a:pPr>
            <a:r>
              <a:rPr kumimoji="0" lang="en-US" sz="2000" b="0" i="0" u="none" strike="noStrike" kern="1200" cap="none" spc="0" normalizeH="0" baseline="0" noProof="0" dirty="0">
                <a:ln>
                  <a:noFill/>
                </a:ln>
                <a:solidFill>
                  <a:srgbClr val="828C96"/>
                </a:solidFill>
                <a:effectLst/>
                <a:uLnTx/>
                <a:uFillTx/>
                <a:latin typeface="PT Sans" panose="020B0503020203020204" pitchFamily="34" charset="0"/>
                <a:ea typeface="+mn-ea"/>
                <a:cs typeface="+mn-cs"/>
              </a:rPr>
              <a:t>Supervisor: </a:t>
            </a:r>
            <a:r>
              <a:rPr kumimoji="0" lang="en-US" sz="2000" b="1" i="0" u="none" strike="noStrike" kern="1200" cap="none" spc="0" normalizeH="0" baseline="0" noProof="0" dirty="0">
                <a:ln>
                  <a:noFill/>
                </a:ln>
                <a:solidFill>
                  <a:srgbClr val="828C96"/>
                </a:solidFill>
                <a:effectLst/>
                <a:uLnTx/>
                <a:uFillTx/>
                <a:latin typeface="PT Sans" panose="020B0503020203020204" pitchFamily="34" charset="0"/>
                <a:ea typeface="+mn-ea"/>
                <a:cs typeface="+mn-cs"/>
              </a:rPr>
              <a:t>Muhammad Nabeel Asim</a:t>
            </a:r>
          </a:p>
          <a:p>
            <a:pPr marL="0" marR="0" lvl="0" indent="0" algn="ctr" defTabSz="457200" rtl="0" eaLnBrk="1" fontAlgn="auto" latinLnBrk="0" hangingPunct="1">
              <a:lnSpc>
                <a:spcPct val="100000"/>
              </a:lnSpc>
              <a:spcBef>
                <a:spcPts val="360"/>
              </a:spcBef>
              <a:spcAft>
                <a:spcPts val="0"/>
              </a:spcAft>
              <a:buClrTx/>
              <a:buSzPct val="100000"/>
              <a:buFont typeface="Wingdings" charset="2"/>
              <a:buNone/>
              <a:tabLst/>
              <a:defRPr/>
            </a:pPr>
            <a:r>
              <a:rPr kumimoji="0" lang="en-US" sz="2000" b="0" i="0" u="none" strike="noStrike" kern="1200" cap="none" spc="0" normalizeH="0" baseline="0" noProof="0" dirty="0">
                <a:ln>
                  <a:noFill/>
                </a:ln>
                <a:solidFill>
                  <a:srgbClr val="828C96"/>
                </a:solidFill>
                <a:effectLst/>
                <a:uLnTx/>
                <a:uFillTx/>
                <a:latin typeface="PT Sans" panose="020B0503020203020204" pitchFamily="34" charset="0"/>
                <a:ea typeface="+mn-ea"/>
                <a:cs typeface="+mn-cs"/>
              </a:rPr>
              <a:t>Thesis motivation</a:t>
            </a:r>
          </a:p>
          <a:p>
            <a:pPr marL="0" marR="0" lvl="0" indent="0" algn="ctr" defTabSz="457200" rtl="0" eaLnBrk="1" fontAlgn="auto" latinLnBrk="0" hangingPunct="1">
              <a:lnSpc>
                <a:spcPct val="100000"/>
              </a:lnSpc>
              <a:spcBef>
                <a:spcPts val="360"/>
              </a:spcBef>
              <a:spcAft>
                <a:spcPts val="0"/>
              </a:spcAft>
              <a:buClrTx/>
              <a:buSzPct val="100000"/>
              <a:buFont typeface="Wingdings" charset="2"/>
              <a:buNone/>
              <a:tabLst/>
              <a:defRPr/>
            </a:pPr>
            <a:r>
              <a:rPr kumimoji="0" lang="en-US" sz="2000" b="0" i="0" u="none" strike="noStrike" kern="1200" cap="none" spc="0" normalizeH="0" baseline="0" noProof="0" dirty="0">
                <a:ln>
                  <a:noFill/>
                </a:ln>
                <a:solidFill>
                  <a:srgbClr val="828C96"/>
                </a:solidFill>
                <a:effectLst/>
                <a:uLnTx/>
                <a:uFillTx/>
                <a:latin typeface="PT Sans" panose="020B0503020203020204" pitchFamily="34" charset="0"/>
                <a:ea typeface="+mn-ea"/>
                <a:cs typeface="+mn-cs"/>
              </a:rPr>
              <a:t>Summer Semester 2022</a:t>
            </a:r>
          </a:p>
        </p:txBody>
      </p:sp>
      <p:sp>
        <p:nvSpPr>
          <p:cNvPr id="4" name="Freeform: Shape 3">
            <a:extLst>
              <a:ext uri="{FF2B5EF4-FFF2-40B4-BE49-F238E27FC236}">
                <a16:creationId xmlns:a16="http://schemas.microsoft.com/office/drawing/2014/main" id="{A1BE4B45-49C5-4E91-BDB5-1F7BD00CC2CF}"/>
              </a:ext>
            </a:extLst>
          </p:cNvPr>
          <p:cNvSpPr/>
          <p:nvPr/>
        </p:nvSpPr>
        <p:spPr>
          <a:xfrm>
            <a:off x="2377439" y="5029200"/>
            <a:ext cx="7702560" cy="6408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a:noFill/>
            <a:prstDash val="solid"/>
          </a:ln>
        </p:spPr>
        <p:txBody>
          <a:bodyPr wrap="none" lIns="90000" tIns="45000" rIns="90000" bIns="450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a:ln>
                <a:noFill/>
              </a:ln>
              <a:latin typeface="Liberation Sans" pitchFamily="18"/>
              <a:ea typeface="DejaVu Sans" pitchFamily="2"/>
              <a:cs typeface="Roboto" pitchFamily="2"/>
            </a:endParaRPr>
          </a:p>
        </p:txBody>
      </p:sp>
      <p:pic>
        <p:nvPicPr>
          <p:cNvPr id="6" name="Picture 5">
            <a:extLst>
              <a:ext uri="{FF2B5EF4-FFF2-40B4-BE49-F238E27FC236}">
                <a16:creationId xmlns:a16="http://schemas.microsoft.com/office/drawing/2014/main" id="{9D76A232-B2E2-4A73-AADD-22E497577C2B}"/>
              </a:ext>
            </a:extLst>
          </p:cNvPr>
          <p:cNvPicPr>
            <a:picLocks noChangeAspect="1"/>
          </p:cNvPicPr>
          <p:nvPr/>
        </p:nvPicPr>
        <p:blipFill>
          <a:blip r:embed="rId3"/>
          <a:stretch>
            <a:fillRect/>
          </a:stretch>
        </p:blipFill>
        <p:spPr>
          <a:xfrm>
            <a:off x="2015671" y="5198065"/>
            <a:ext cx="1371600" cy="30306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99BC1C54-83CB-48DF-88E6-A06439F2FF71}"/>
              </a:ext>
            </a:extLst>
          </p:cNvPr>
          <p:cNvSpPr txBox="1">
            <a:spLocks/>
          </p:cNvSpPr>
          <p:nvPr/>
        </p:nvSpPr>
        <p:spPr bwMode="auto">
          <a:xfrm>
            <a:off x="738892" y="263513"/>
            <a:ext cx="8595608" cy="3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457200" rtl="0" eaLnBrk="1" latinLnBrk="0" hangingPunct="1">
              <a:spcBef>
                <a:spcPct val="0"/>
              </a:spcBef>
              <a:buNone/>
              <a:defRPr sz="3200" b="1" kern="1200">
                <a:solidFill>
                  <a:schemeClr val="tx2"/>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005F8C"/>
                </a:solidFill>
                <a:effectLst/>
                <a:uLnTx/>
                <a:uFillTx/>
                <a:latin typeface="Calibri"/>
                <a:ea typeface="+mj-ea"/>
                <a:cs typeface="+mj-cs"/>
              </a:rPr>
              <a:t>EPI – State-of-the-Art DL approach</a:t>
            </a:r>
            <a:endParaRPr kumimoji="0" lang="en-IN" sz="3200" b="1" i="0" u="none" strike="noStrike" kern="1200" cap="none" spc="0" normalizeH="0" baseline="0" noProof="0" dirty="0">
              <a:ln>
                <a:noFill/>
              </a:ln>
              <a:solidFill>
                <a:srgbClr val="005F8C"/>
              </a:solidFill>
              <a:effectLst/>
              <a:uLnTx/>
              <a:uFillTx/>
              <a:latin typeface="Calibri"/>
              <a:ea typeface="+mj-ea"/>
              <a:cs typeface="+mj-cs"/>
            </a:endParaRPr>
          </a:p>
        </p:txBody>
      </p:sp>
      <p:sp>
        <p:nvSpPr>
          <p:cNvPr id="8" name="Content Placeholder 2">
            <a:extLst>
              <a:ext uri="{FF2B5EF4-FFF2-40B4-BE49-F238E27FC236}">
                <a16:creationId xmlns:a16="http://schemas.microsoft.com/office/drawing/2014/main" id="{7BE17F69-CC76-45CD-AAC1-53C57B302E09}"/>
              </a:ext>
            </a:extLst>
          </p:cNvPr>
          <p:cNvSpPr txBox="1">
            <a:spLocks/>
          </p:cNvSpPr>
          <p:nvPr/>
        </p:nvSpPr>
        <p:spPr>
          <a:xfrm>
            <a:off x="738892" y="842944"/>
            <a:ext cx="4680958" cy="4225296"/>
          </a:xfrm>
          <a:ln>
            <a:solidFill>
              <a:srgbClr val="005F8C"/>
            </a:solidFill>
          </a:ln>
        </p:spPr>
        <p:txBody>
          <a:bodyPr/>
          <a:lstStyle>
            <a:lvl1pPr marL="234000" indent="-234000" algn="l" defTabSz="457200" rtl="0" eaLnBrk="1" latinLnBrk="0" hangingPunct="1">
              <a:spcBef>
                <a:spcPts val="1200"/>
              </a:spcBef>
              <a:buClrTx/>
              <a:buSzPct val="100000"/>
              <a:buFont typeface="Wingdings" charset="2"/>
              <a:buChar char="§"/>
              <a:defRPr lang="de-DE" sz="2400" b="1" i="0" kern="1200" baseline="0" dirty="0" smtClean="0">
                <a:solidFill>
                  <a:schemeClr val="tx1"/>
                </a:solidFill>
                <a:latin typeface="+mn-lt"/>
                <a:ea typeface="+mn-ea"/>
                <a:cs typeface="+mn-cs"/>
              </a:defRPr>
            </a:lvl1pPr>
            <a:lvl2pPr marL="742950" indent="-285750" algn="l" defTabSz="457200" rtl="0" eaLnBrk="1" latinLnBrk="0" hangingPunct="1">
              <a:spcBef>
                <a:spcPct val="20000"/>
              </a:spcBef>
              <a:buFont typeface="Wingdings" charset="2"/>
              <a:buChar char="§"/>
              <a:defRPr lang="de-DE" sz="2000" b="1" i="0" kern="1200" baseline="0" dirty="0" smtClean="0">
                <a:solidFill>
                  <a:schemeClr val="accent4">
                    <a:lumMod val="75000"/>
                  </a:schemeClr>
                </a:solidFill>
                <a:latin typeface="+mn-lt"/>
                <a:ea typeface="+mn-ea"/>
                <a:cs typeface="+mn-cs"/>
              </a:defRPr>
            </a:lvl2pPr>
            <a:lvl3pPr marL="1143000" indent="-228600" algn="l" defTabSz="457200" rtl="0" eaLnBrk="1" latinLnBrk="0" hangingPunct="1">
              <a:spcBef>
                <a:spcPct val="20000"/>
              </a:spcBef>
              <a:buFont typeface="Wingdings" charset="2"/>
              <a:buChar char="§"/>
              <a:defRPr lang="de-DE" sz="2000" b="1" i="0" kern="1200" baseline="0" dirty="0" smtClean="0">
                <a:solidFill>
                  <a:schemeClr val="accent4">
                    <a:lumMod val="75000"/>
                  </a:schemeClr>
                </a:solidFill>
                <a:latin typeface="+mn-lt"/>
                <a:ea typeface="+mn-ea"/>
                <a:cs typeface="+mn-cs"/>
              </a:defRPr>
            </a:lvl3pPr>
            <a:lvl4pPr marL="1600200" indent="-228600" algn="l" defTabSz="457200" rtl="0" eaLnBrk="1" latinLnBrk="0" hangingPunct="1">
              <a:spcBef>
                <a:spcPct val="20000"/>
              </a:spcBef>
              <a:buFont typeface="Wingdings" charset="2"/>
              <a:buChar char="§"/>
              <a:defRPr lang="de-DE" sz="2000" b="0" i="0" kern="1200" baseline="0" dirty="0" smtClean="0">
                <a:solidFill>
                  <a:schemeClr val="accent4">
                    <a:lumMod val="75000"/>
                  </a:schemeClr>
                </a:solidFill>
                <a:latin typeface="+mn-lt"/>
                <a:ea typeface="+mn-ea"/>
                <a:cs typeface="+mn-cs"/>
              </a:defRPr>
            </a:lvl4pPr>
            <a:lvl5pPr marL="2057400" indent="-228600" algn="l" defTabSz="457200" rtl="0" eaLnBrk="1" latinLnBrk="0" hangingPunct="1">
              <a:spcBef>
                <a:spcPct val="20000"/>
              </a:spcBef>
              <a:buFont typeface="Wingdings" charset="2"/>
              <a:buChar char="§"/>
              <a:defRPr lang="de-DE" sz="2000" kern="1200" baseline="0" dirty="0">
                <a:solidFill>
                  <a:schemeClr val="accent4">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r>
              <a:rPr kumimoji="0" lang="en-US" sz="1300" b="1" i="0" u="none" strike="noStrike" kern="1200" cap="none" spc="0" normalizeH="0" baseline="0" noProof="0" dirty="0">
                <a:ln>
                  <a:noFill/>
                </a:ln>
                <a:solidFill>
                  <a:sysClr val="windowText" lastClr="000000"/>
                </a:solidFill>
                <a:effectLst/>
                <a:uLnTx/>
                <a:uFillTx/>
                <a:latin typeface="Calibri"/>
                <a:ea typeface="+mn-ea"/>
                <a:cs typeface="+mn-cs"/>
              </a:rPr>
              <a:t>Input to network</a:t>
            </a:r>
            <a:endParaRPr kumimoji="0" lang="en-US" sz="1300" b="0" i="0" u="none" strike="noStrike" kern="1200" cap="none" spc="0" normalizeH="0" baseline="0" noProof="0" dirty="0">
              <a:ln>
                <a:noFill/>
              </a:ln>
              <a:solidFill>
                <a:sysClr val="windowText" lastClr="000000"/>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Enhancer</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 and </a:t>
            </a: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Promoter</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 sequence segment from DNA</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One-Hot Encoding</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 of segment</a:t>
            </a: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1"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r>
              <a:rPr kumimoji="0" lang="en-US" sz="1300" b="1" i="0" u="none" strike="noStrike" kern="1200" cap="none" spc="0" normalizeH="0" baseline="0" noProof="0" dirty="0">
                <a:ln>
                  <a:noFill/>
                </a:ln>
                <a:solidFill>
                  <a:sysClr val="windowText" lastClr="000000"/>
                </a:solidFill>
                <a:effectLst/>
                <a:uLnTx/>
                <a:uFillTx/>
                <a:latin typeface="Calibri"/>
                <a:ea typeface="+mn-ea"/>
                <a:cs typeface="+mn-cs"/>
              </a:rPr>
              <a:t>Feature Extractor</a:t>
            </a:r>
            <a:endParaRPr kumimoji="0" lang="en-US" sz="1300" b="0" i="0" u="none" strike="noStrike" kern="1200" cap="none" spc="0" normalizeH="0" baseline="0" noProof="0" dirty="0">
              <a:ln>
                <a:noFill/>
              </a:ln>
              <a:solidFill>
                <a:sysClr val="windowText" lastClr="000000"/>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Multi-path, multi-layer architecture</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CNN </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processes Enhancer and Promoter sequences separately, parallelly</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RNN </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processes combined features</a:t>
            </a: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r>
              <a:rPr kumimoji="0" lang="en-US" sz="1300" b="1" i="0" u="none" strike="noStrike" kern="1200" cap="none" spc="0" normalizeH="0" baseline="0" noProof="0" dirty="0">
                <a:ln>
                  <a:noFill/>
                </a:ln>
                <a:solidFill>
                  <a:srgbClr val="005F8C"/>
                </a:solidFill>
                <a:effectLst/>
                <a:uLnTx/>
                <a:uFillTx/>
                <a:latin typeface="Calibri"/>
                <a:ea typeface="+mn-ea"/>
                <a:cs typeface="+mn-cs"/>
              </a:rPr>
              <a:t>Domain Discriminator</a:t>
            </a:r>
            <a:endParaRPr kumimoji="0" lang="en-US" sz="1300" b="0" i="0" u="none" strike="noStrike" kern="1200" cap="none" spc="0" normalizeH="0" baseline="0" noProof="0" dirty="0">
              <a:ln>
                <a:noFill/>
              </a:ln>
              <a:solidFill>
                <a:srgbClr val="005F8C"/>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Removes cell-line specific features</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Retains global features for EPI</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Gradient Reversal Layer</a:t>
            </a: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1"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r>
              <a:rPr kumimoji="0" lang="en-US" sz="1300" b="1" i="0" u="none" strike="noStrike" kern="1200" cap="none" spc="0" normalizeH="0" baseline="0" noProof="0" dirty="0">
                <a:ln>
                  <a:noFill/>
                </a:ln>
                <a:solidFill>
                  <a:sysClr val="windowText" lastClr="000000"/>
                </a:solidFill>
                <a:effectLst/>
                <a:uLnTx/>
                <a:uFillTx/>
                <a:latin typeface="Calibri"/>
                <a:ea typeface="+mn-ea"/>
                <a:cs typeface="+mn-cs"/>
              </a:rPr>
              <a:t>EPI Label Predictor</a:t>
            </a:r>
            <a:endParaRPr kumimoji="0" lang="en-US" sz="1300" b="0" i="0" u="none" strike="noStrike" kern="1200" cap="none" spc="0" normalizeH="0" baseline="0" noProof="0" dirty="0">
              <a:ln>
                <a:noFill/>
              </a:ln>
              <a:solidFill>
                <a:sysClr val="windowText" lastClr="000000"/>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FCNN</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 layer</a:t>
            </a: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1"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1" i="0" u="none" strike="noStrike" kern="1200" cap="none" spc="0" normalizeH="0" baseline="0" noProof="0" dirty="0">
              <a:ln>
                <a:noFill/>
              </a:ln>
              <a:solidFill>
                <a:sysClr val="windowText" lastClr="000000"/>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0"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0"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0" i="0" u="none" strike="noStrike" kern="1200" cap="none" spc="0" normalizeH="0" baseline="0" noProof="0" dirty="0">
              <a:ln>
                <a:noFill/>
              </a:ln>
              <a:solidFill>
                <a:sysClr val="windowText" lastClr="000000"/>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p:txBody>
      </p:sp>
      <p:pic>
        <p:nvPicPr>
          <p:cNvPr id="9" name="Picture 8" descr="Diagram, schematic&#10;&#10;Description automatically generated">
            <a:extLst>
              <a:ext uri="{FF2B5EF4-FFF2-40B4-BE49-F238E27FC236}">
                <a16:creationId xmlns:a16="http://schemas.microsoft.com/office/drawing/2014/main" id="{9F240896-8510-4B6A-AE2A-E8D370E06082}"/>
              </a:ext>
            </a:extLst>
          </p:cNvPr>
          <p:cNvPicPr>
            <a:picLocks noChangeAspect="1"/>
          </p:cNvPicPr>
          <p:nvPr/>
        </p:nvPicPr>
        <p:blipFill>
          <a:blip r:embed="rId3"/>
          <a:stretch>
            <a:fillRect/>
          </a:stretch>
        </p:blipFill>
        <p:spPr>
          <a:xfrm>
            <a:off x="5752280" y="944034"/>
            <a:ext cx="3600000" cy="3756968"/>
          </a:xfrm>
          <a:prstGeom prst="rect">
            <a:avLst/>
          </a:prstGeom>
        </p:spPr>
      </p:pic>
      <p:sp>
        <p:nvSpPr>
          <p:cNvPr id="10" name="TextBox 9">
            <a:extLst>
              <a:ext uri="{FF2B5EF4-FFF2-40B4-BE49-F238E27FC236}">
                <a16:creationId xmlns:a16="http://schemas.microsoft.com/office/drawing/2014/main" id="{68E52DB6-02FB-4835-A585-6EC67216499C}"/>
              </a:ext>
            </a:extLst>
          </p:cNvPr>
          <p:cNvSpPr txBox="1"/>
          <p:nvPr/>
        </p:nvSpPr>
        <p:spPr>
          <a:xfrm>
            <a:off x="6112280" y="4701002"/>
            <a:ext cx="2880000"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ProximaNovaA-Regular"/>
              </a:rPr>
              <a:t>Fig: Architecture of </a:t>
            </a:r>
            <a:r>
              <a:rPr kumimoji="0" lang="en-US" sz="1000" b="1" i="0" u="none" strike="noStrike" kern="0" cap="none" spc="0" normalizeH="0" baseline="0" noProof="0" dirty="0">
                <a:ln>
                  <a:noFill/>
                </a:ln>
                <a:solidFill>
                  <a:srgbClr val="000000"/>
                </a:solidFill>
                <a:effectLst/>
                <a:uLnTx/>
                <a:uFillTx/>
                <a:latin typeface="ProximaNovaA-Regular"/>
              </a:rPr>
              <a:t>SEPT</a:t>
            </a:r>
            <a:r>
              <a:rPr kumimoji="0" lang="en-US" sz="1000" b="0" i="0" u="none" strike="noStrike" kern="0" cap="none" spc="0" normalizeH="0" baseline="0" noProof="0" dirty="0">
                <a:ln>
                  <a:noFill/>
                </a:ln>
                <a:solidFill>
                  <a:srgbClr val="000000"/>
                </a:solidFill>
                <a:effectLst/>
                <a:uLnTx/>
                <a:uFillTx/>
                <a:latin typeface="ProximaNovaA-Regular"/>
              </a:rPr>
              <a:t>, proposed by Jing et. al. [9]</a:t>
            </a:r>
            <a:endParaRPr kumimoji="0" lang="en-IN" sz="10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617407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99BC1C54-83CB-48DF-88E6-A06439F2FF71}"/>
              </a:ext>
            </a:extLst>
          </p:cNvPr>
          <p:cNvSpPr txBox="1">
            <a:spLocks/>
          </p:cNvSpPr>
          <p:nvPr/>
        </p:nvSpPr>
        <p:spPr bwMode="auto">
          <a:xfrm>
            <a:off x="738892" y="263513"/>
            <a:ext cx="8595608" cy="3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457200" rtl="0" eaLnBrk="1" latinLnBrk="0" hangingPunct="1">
              <a:spcBef>
                <a:spcPct val="0"/>
              </a:spcBef>
              <a:buNone/>
              <a:defRPr sz="3200" b="1" kern="1200">
                <a:solidFill>
                  <a:schemeClr val="tx2"/>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005F8C"/>
                </a:solidFill>
                <a:effectLst/>
                <a:uLnTx/>
                <a:uFillTx/>
                <a:latin typeface="Calibri"/>
                <a:ea typeface="+mj-ea"/>
                <a:cs typeface="+mj-cs"/>
              </a:rPr>
              <a:t>EPI – Performance of Global models</a:t>
            </a:r>
            <a:endParaRPr kumimoji="0" lang="en-IN" sz="3200" b="1" i="0" u="none" strike="noStrike" kern="1200" cap="none" spc="0" normalizeH="0" baseline="0" noProof="0" dirty="0">
              <a:ln>
                <a:noFill/>
              </a:ln>
              <a:solidFill>
                <a:srgbClr val="005F8C"/>
              </a:solidFill>
              <a:effectLst/>
              <a:uLnTx/>
              <a:uFillTx/>
              <a:latin typeface="Calibri"/>
              <a:ea typeface="+mj-ea"/>
              <a:cs typeface="+mj-cs"/>
            </a:endParaRPr>
          </a:p>
        </p:txBody>
      </p:sp>
      <p:graphicFrame>
        <p:nvGraphicFramePr>
          <p:cNvPr id="6" name="Chart 5">
            <a:extLst>
              <a:ext uri="{FF2B5EF4-FFF2-40B4-BE49-F238E27FC236}">
                <a16:creationId xmlns:a16="http://schemas.microsoft.com/office/drawing/2014/main" id="{B95DE6D3-518C-4A30-A022-62E47824258C}"/>
              </a:ext>
            </a:extLst>
          </p:cNvPr>
          <p:cNvGraphicFramePr>
            <a:graphicFrameLocks/>
          </p:cNvGraphicFramePr>
          <p:nvPr>
            <p:extLst>
              <p:ext uri="{D42A27DB-BD31-4B8C-83A1-F6EECF244321}">
                <p14:modId xmlns:p14="http://schemas.microsoft.com/office/powerpoint/2010/main" val="298285400"/>
              </p:ext>
            </p:extLst>
          </p:nvPr>
        </p:nvGraphicFramePr>
        <p:xfrm>
          <a:off x="738892" y="757664"/>
          <a:ext cx="2880000" cy="216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546BF0D6-9B08-41B1-A71C-FC143130F10F}"/>
              </a:ext>
            </a:extLst>
          </p:cNvPr>
          <p:cNvGraphicFramePr>
            <a:graphicFrameLocks/>
          </p:cNvGraphicFramePr>
          <p:nvPr>
            <p:extLst>
              <p:ext uri="{D42A27DB-BD31-4B8C-83A1-F6EECF244321}">
                <p14:modId xmlns:p14="http://schemas.microsoft.com/office/powerpoint/2010/main" val="3740957255"/>
              </p:ext>
            </p:extLst>
          </p:nvPr>
        </p:nvGraphicFramePr>
        <p:xfrm>
          <a:off x="3618892" y="757664"/>
          <a:ext cx="2880000" cy="216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2556445D-B88A-4745-A712-57E4BD0E3BEA}"/>
              </a:ext>
            </a:extLst>
          </p:cNvPr>
          <p:cNvGraphicFramePr>
            <a:graphicFrameLocks/>
          </p:cNvGraphicFramePr>
          <p:nvPr>
            <p:extLst>
              <p:ext uri="{D42A27DB-BD31-4B8C-83A1-F6EECF244321}">
                <p14:modId xmlns:p14="http://schemas.microsoft.com/office/powerpoint/2010/main" val="2107848400"/>
              </p:ext>
            </p:extLst>
          </p:nvPr>
        </p:nvGraphicFramePr>
        <p:xfrm>
          <a:off x="6498892" y="757664"/>
          <a:ext cx="2880000" cy="216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Chart 11">
            <a:extLst>
              <a:ext uri="{FF2B5EF4-FFF2-40B4-BE49-F238E27FC236}">
                <a16:creationId xmlns:a16="http://schemas.microsoft.com/office/drawing/2014/main" id="{8C1BDD03-86B4-4AFE-854A-44EF829DAD7B}"/>
              </a:ext>
            </a:extLst>
          </p:cNvPr>
          <p:cNvGraphicFramePr>
            <a:graphicFrameLocks/>
          </p:cNvGraphicFramePr>
          <p:nvPr>
            <p:extLst>
              <p:ext uri="{D42A27DB-BD31-4B8C-83A1-F6EECF244321}">
                <p14:modId xmlns:p14="http://schemas.microsoft.com/office/powerpoint/2010/main" val="1570787559"/>
              </p:ext>
            </p:extLst>
          </p:nvPr>
        </p:nvGraphicFramePr>
        <p:xfrm>
          <a:off x="3618892" y="2917664"/>
          <a:ext cx="2880000" cy="216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hart 12">
            <a:extLst>
              <a:ext uri="{FF2B5EF4-FFF2-40B4-BE49-F238E27FC236}">
                <a16:creationId xmlns:a16="http://schemas.microsoft.com/office/drawing/2014/main" id="{0F61B42D-1D0A-46F5-B3F8-4A56466B86AA}"/>
              </a:ext>
            </a:extLst>
          </p:cNvPr>
          <p:cNvGraphicFramePr>
            <a:graphicFrameLocks/>
          </p:cNvGraphicFramePr>
          <p:nvPr>
            <p:extLst>
              <p:ext uri="{D42A27DB-BD31-4B8C-83A1-F6EECF244321}">
                <p14:modId xmlns:p14="http://schemas.microsoft.com/office/powerpoint/2010/main" val="3460431835"/>
              </p:ext>
            </p:extLst>
          </p:nvPr>
        </p:nvGraphicFramePr>
        <p:xfrm>
          <a:off x="6498892" y="2917664"/>
          <a:ext cx="2880000" cy="2160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4" name="Chart 13">
            <a:extLst>
              <a:ext uri="{FF2B5EF4-FFF2-40B4-BE49-F238E27FC236}">
                <a16:creationId xmlns:a16="http://schemas.microsoft.com/office/drawing/2014/main" id="{8BB3A3A2-437B-4033-92BD-C5A026150851}"/>
              </a:ext>
            </a:extLst>
          </p:cNvPr>
          <p:cNvGraphicFramePr>
            <a:graphicFrameLocks/>
          </p:cNvGraphicFramePr>
          <p:nvPr>
            <p:extLst>
              <p:ext uri="{D42A27DB-BD31-4B8C-83A1-F6EECF244321}">
                <p14:modId xmlns:p14="http://schemas.microsoft.com/office/powerpoint/2010/main" val="2054493646"/>
              </p:ext>
            </p:extLst>
          </p:nvPr>
        </p:nvGraphicFramePr>
        <p:xfrm>
          <a:off x="738892" y="2917664"/>
          <a:ext cx="2880000" cy="252000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3425345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99BC1C54-83CB-48DF-88E6-A06439F2FF71}"/>
              </a:ext>
            </a:extLst>
          </p:cNvPr>
          <p:cNvSpPr txBox="1">
            <a:spLocks/>
          </p:cNvSpPr>
          <p:nvPr/>
        </p:nvSpPr>
        <p:spPr bwMode="auto">
          <a:xfrm>
            <a:off x="738892" y="263513"/>
            <a:ext cx="8595608" cy="3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457200" rtl="0" eaLnBrk="1" latinLnBrk="0" hangingPunct="1">
              <a:spcBef>
                <a:spcPct val="0"/>
              </a:spcBef>
              <a:buNone/>
              <a:defRPr sz="3200" b="1" kern="1200">
                <a:solidFill>
                  <a:schemeClr val="tx2"/>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005F8C"/>
                </a:solidFill>
                <a:effectLst/>
                <a:uLnTx/>
                <a:uFillTx/>
                <a:latin typeface="Calibri"/>
                <a:ea typeface="+mj-ea"/>
                <a:cs typeface="+mj-cs"/>
              </a:rPr>
              <a:t>EPI – Performance of Cell-line-specific models</a:t>
            </a:r>
            <a:endParaRPr kumimoji="0" lang="en-IN" sz="3200" b="1" i="0" u="none" strike="noStrike" kern="1200" cap="none" spc="0" normalizeH="0" baseline="0" noProof="0" dirty="0">
              <a:ln>
                <a:noFill/>
              </a:ln>
              <a:solidFill>
                <a:srgbClr val="005F8C"/>
              </a:solidFill>
              <a:effectLst/>
              <a:uLnTx/>
              <a:uFillTx/>
              <a:latin typeface="Calibri"/>
              <a:ea typeface="+mj-ea"/>
              <a:cs typeface="+mj-cs"/>
            </a:endParaRPr>
          </a:p>
        </p:txBody>
      </p:sp>
      <p:graphicFrame>
        <p:nvGraphicFramePr>
          <p:cNvPr id="9" name="Chart 8">
            <a:extLst>
              <a:ext uri="{FF2B5EF4-FFF2-40B4-BE49-F238E27FC236}">
                <a16:creationId xmlns:a16="http://schemas.microsoft.com/office/drawing/2014/main" id="{8A2CA19D-2802-4256-B76B-375E7A8388DF}"/>
              </a:ext>
            </a:extLst>
          </p:cNvPr>
          <p:cNvGraphicFramePr>
            <a:graphicFrameLocks/>
          </p:cNvGraphicFramePr>
          <p:nvPr>
            <p:extLst>
              <p:ext uri="{D42A27DB-BD31-4B8C-83A1-F6EECF244321}">
                <p14:modId xmlns:p14="http://schemas.microsoft.com/office/powerpoint/2010/main" val="2250082231"/>
              </p:ext>
            </p:extLst>
          </p:nvPr>
        </p:nvGraphicFramePr>
        <p:xfrm>
          <a:off x="742472" y="727463"/>
          <a:ext cx="4320000" cy="216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20DB3C50-5A9A-460F-BA9C-7F64EB49007E}"/>
              </a:ext>
            </a:extLst>
          </p:cNvPr>
          <p:cNvGraphicFramePr>
            <a:graphicFrameLocks/>
          </p:cNvGraphicFramePr>
          <p:nvPr>
            <p:extLst>
              <p:ext uri="{D42A27DB-BD31-4B8C-83A1-F6EECF244321}">
                <p14:modId xmlns:p14="http://schemas.microsoft.com/office/powerpoint/2010/main" val="3854459764"/>
              </p:ext>
            </p:extLst>
          </p:nvPr>
        </p:nvGraphicFramePr>
        <p:xfrm>
          <a:off x="5066052" y="727463"/>
          <a:ext cx="4320000" cy="216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Chart 14">
            <a:extLst>
              <a:ext uri="{FF2B5EF4-FFF2-40B4-BE49-F238E27FC236}">
                <a16:creationId xmlns:a16="http://schemas.microsoft.com/office/drawing/2014/main" id="{2C9D1619-D166-4A16-8442-1CBE872CBA3D}"/>
              </a:ext>
            </a:extLst>
          </p:cNvPr>
          <p:cNvGraphicFramePr>
            <a:graphicFrameLocks/>
          </p:cNvGraphicFramePr>
          <p:nvPr>
            <p:extLst>
              <p:ext uri="{D42A27DB-BD31-4B8C-83A1-F6EECF244321}">
                <p14:modId xmlns:p14="http://schemas.microsoft.com/office/powerpoint/2010/main" val="1480295638"/>
              </p:ext>
            </p:extLst>
          </p:nvPr>
        </p:nvGraphicFramePr>
        <p:xfrm>
          <a:off x="738892" y="2887463"/>
          <a:ext cx="2880000" cy="25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Chart 15">
            <a:extLst>
              <a:ext uri="{FF2B5EF4-FFF2-40B4-BE49-F238E27FC236}">
                <a16:creationId xmlns:a16="http://schemas.microsoft.com/office/drawing/2014/main" id="{6A938FA5-F94D-4EB6-B583-5B386EB49C7C}"/>
              </a:ext>
            </a:extLst>
          </p:cNvPr>
          <p:cNvGraphicFramePr>
            <a:graphicFrameLocks/>
          </p:cNvGraphicFramePr>
          <p:nvPr>
            <p:extLst>
              <p:ext uri="{D42A27DB-BD31-4B8C-83A1-F6EECF244321}">
                <p14:modId xmlns:p14="http://schemas.microsoft.com/office/powerpoint/2010/main" val="1456873367"/>
              </p:ext>
            </p:extLst>
          </p:nvPr>
        </p:nvGraphicFramePr>
        <p:xfrm>
          <a:off x="3626052" y="2887463"/>
          <a:ext cx="2880000" cy="216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hart 16">
            <a:extLst>
              <a:ext uri="{FF2B5EF4-FFF2-40B4-BE49-F238E27FC236}">
                <a16:creationId xmlns:a16="http://schemas.microsoft.com/office/drawing/2014/main" id="{56759E9C-71BD-4FF8-A52C-DA27037E5B27}"/>
              </a:ext>
            </a:extLst>
          </p:cNvPr>
          <p:cNvGraphicFramePr>
            <a:graphicFrameLocks/>
          </p:cNvGraphicFramePr>
          <p:nvPr>
            <p:extLst>
              <p:ext uri="{D42A27DB-BD31-4B8C-83A1-F6EECF244321}">
                <p14:modId xmlns:p14="http://schemas.microsoft.com/office/powerpoint/2010/main" val="157656687"/>
              </p:ext>
            </p:extLst>
          </p:nvPr>
        </p:nvGraphicFramePr>
        <p:xfrm>
          <a:off x="6506050" y="2893404"/>
          <a:ext cx="2880000" cy="216000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099101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99BC1C54-83CB-48DF-88E6-A06439F2FF71}"/>
              </a:ext>
            </a:extLst>
          </p:cNvPr>
          <p:cNvSpPr txBox="1">
            <a:spLocks/>
          </p:cNvSpPr>
          <p:nvPr/>
        </p:nvSpPr>
        <p:spPr bwMode="auto">
          <a:xfrm>
            <a:off x="738892" y="263513"/>
            <a:ext cx="8595608" cy="3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457200" rtl="0" eaLnBrk="1" latinLnBrk="0" hangingPunct="1">
              <a:spcBef>
                <a:spcPct val="0"/>
              </a:spcBef>
              <a:buNone/>
              <a:defRPr sz="3200" b="1" kern="1200">
                <a:solidFill>
                  <a:schemeClr val="tx2"/>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l-GR" sz="3200" b="1" i="0" u="none" strike="noStrike" kern="1200" cap="none" spc="0" normalizeH="0" baseline="0" noProof="0" dirty="0">
                <a:ln>
                  <a:noFill/>
                </a:ln>
                <a:solidFill>
                  <a:srgbClr val="005F8C"/>
                </a:solidFill>
                <a:effectLst/>
                <a:uLnTx/>
                <a:uFillTx/>
                <a:latin typeface="Calibri"/>
                <a:ea typeface="+mj-ea"/>
                <a:cs typeface="+mj-cs"/>
              </a:rPr>
              <a:t>Ψ</a:t>
            </a:r>
            <a:r>
              <a:rPr kumimoji="0" lang="en-US" sz="3200" b="1" i="0" u="none" strike="noStrike" kern="1200" cap="none" spc="0" normalizeH="0" baseline="0" noProof="0" dirty="0">
                <a:ln>
                  <a:noFill/>
                </a:ln>
                <a:solidFill>
                  <a:srgbClr val="005F8C"/>
                </a:solidFill>
                <a:effectLst/>
                <a:uLnTx/>
                <a:uFillTx/>
                <a:latin typeface="Calibri"/>
                <a:ea typeface="+mj-ea"/>
                <a:cs typeface="+mj-cs"/>
              </a:rPr>
              <a:t>-site – Features</a:t>
            </a:r>
            <a:endParaRPr kumimoji="0" lang="en-IN" sz="3200" b="1" i="0" u="none" strike="noStrike" kern="1200" cap="none" spc="0" normalizeH="0" baseline="0" noProof="0" dirty="0">
              <a:ln>
                <a:noFill/>
              </a:ln>
              <a:solidFill>
                <a:srgbClr val="005F8C"/>
              </a:solidFill>
              <a:effectLst/>
              <a:uLnTx/>
              <a:uFillTx/>
              <a:latin typeface="Calibri"/>
              <a:ea typeface="+mj-ea"/>
              <a:cs typeface="+mj-cs"/>
            </a:endParaRPr>
          </a:p>
        </p:txBody>
      </p:sp>
      <p:sp>
        <p:nvSpPr>
          <p:cNvPr id="8" name="Content Placeholder 2">
            <a:extLst>
              <a:ext uri="{FF2B5EF4-FFF2-40B4-BE49-F238E27FC236}">
                <a16:creationId xmlns:a16="http://schemas.microsoft.com/office/drawing/2014/main" id="{A6EC9EE8-44A5-4313-8ECF-CFA842B12387}"/>
              </a:ext>
            </a:extLst>
          </p:cNvPr>
          <p:cNvSpPr txBox="1">
            <a:spLocks/>
          </p:cNvSpPr>
          <p:nvPr/>
        </p:nvSpPr>
        <p:spPr>
          <a:xfrm>
            <a:off x="738892" y="891647"/>
            <a:ext cx="4320479" cy="4016766"/>
          </a:xfrm>
        </p:spPr>
        <p:txBody>
          <a:bodyPr/>
          <a:lstStyle>
            <a:lvl1pPr marL="234000" indent="-234000" algn="l" defTabSz="457200" rtl="0" eaLnBrk="1" latinLnBrk="0" hangingPunct="1">
              <a:spcBef>
                <a:spcPts val="1200"/>
              </a:spcBef>
              <a:buClrTx/>
              <a:buSzPct val="100000"/>
              <a:buFont typeface="Wingdings" charset="2"/>
              <a:buChar char="§"/>
              <a:defRPr lang="de-DE" sz="2400" b="1" i="0" kern="1200" baseline="0" dirty="0" smtClean="0">
                <a:solidFill>
                  <a:schemeClr val="tx1"/>
                </a:solidFill>
                <a:latin typeface="+mn-lt"/>
                <a:ea typeface="+mn-ea"/>
                <a:cs typeface="+mn-cs"/>
              </a:defRPr>
            </a:lvl1pPr>
            <a:lvl2pPr marL="742950" indent="-285750" algn="l" defTabSz="457200" rtl="0" eaLnBrk="1" latinLnBrk="0" hangingPunct="1">
              <a:spcBef>
                <a:spcPct val="20000"/>
              </a:spcBef>
              <a:buFont typeface="Wingdings" charset="2"/>
              <a:buChar char="§"/>
              <a:defRPr lang="de-DE" sz="2000" b="1" i="0" kern="1200" baseline="0" dirty="0" smtClean="0">
                <a:solidFill>
                  <a:schemeClr val="accent4">
                    <a:lumMod val="75000"/>
                  </a:schemeClr>
                </a:solidFill>
                <a:latin typeface="+mn-lt"/>
                <a:ea typeface="+mn-ea"/>
                <a:cs typeface="+mn-cs"/>
              </a:defRPr>
            </a:lvl2pPr>
            <a:lvl3pPr marL="1143000" indent="-228600" algn="l" defTabSz="457200" rtl="0" eaLnBrk="1" latinLnBrk="0" hangingPunct="1">
              <a:spcBef>
                <a:spcPct val="20000"/>
              </a:spcBef>
              <a:buFont typeface="Wingdings" charset="2"/>
              <a:buChar char="§"/>
              <a:defRPr lang="de-DE" sz="2000" b="1" i="0" kern="1200" baseline="0" dirty="0" smtClean="0">
                <a:solidFill>
                  <a:schemeClr val="accent4">
                    <a:lumMod val="75000"/>
                  </a:schemeClr>
                </a:solidFill>
                <a:latin typeface="+mn-lt"/>
                <a:ea typeface="+mn-ea"/>
                <a:cs typeface="+mn-cs"/>
              </a:defRPr>
            </a:lvl3pPr>
            <a:lvl4pPr marL="1600200" indent="-228600" algn="l" defTabSz="457200" rtl="0" eaLnBrk="1" latinLnBrk="0" hangingPunct="1">
              <a:spcBef>
                <a:spcPct val="20000"/>
              </a:spcBef>
              <a:buFont typeface="Wingdings" charset="2"/>
              <a:buChar char="§"/>
              <a:defRPr lang="de-DE" sz="2000" b="0" i="0" kern="1200" baseline="0" dirty="0" smtClean="0">
                <a:solidFill>
                  <a:schemeClr val="accent4">
                    <a:lumMod val="75000"/>
                  </a:schemeClr>
                </a:solidFill>
                <a:latin typeface="+mn-lt"/>
                <a:ea typeface="+mn-ea"/>
                <a:cs typeface="+mn-cs"/>
              </a:defRPr>
            </a:lvl4pPr>
            <a:lvl5pPr marL="2057400" indent="-228600" algn="l" defTabSz="457200" rtl="0" eaLnBrk="1" latinLnBrk="0" hangingPunct="1">
              <a:spcBef>
                <a:spcPct val="20000"/>
              </a:spcBef>
              <a:buFont typeface="Wingdings" charset="2"/>
              <a:buChar char="§"/>
              <a:defRPr lang="de-DE" sz="2000" kern="1200" baseline="0" dirty="0">
                <a:solidFill>
                  <a:schemeClr val="accent4">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r>
              <a:rPr kumimoji="0" lang="en-US" sz="1300" b="1" i="0" u="none" strike="noStrike" kern="1200" cap="none" spc="0" normalizeH="0" baseline="0" noProof="0" dirty="0">
                <a:ln>
                  <a:noFill/>
                </a:ln>
                <a:solidFill>
                  <a:sysClr val="windowText" lastClr="000000"/>
                </a:solidFill>
                <a:effectLst/>
                <a:uLnTx/>
                <a:uFillTx/>
                <a:latin typeface="Calibri"/>
                <a:ea typeface="+mn-ea"/>
                <a:cs typeface="+mn-cs"/>
              </a:rPr>
              <a:t>RNA Sequences as feature</a:t>
            </a:r>
            <a:endParaRPr kumimoji="0" lang="en-US" sz="1300" b="0" i="0" u="none" strike="noStrike" kern="1200" cap="none" spc="0" normalizeH="0" baseline="0" noProof="0" dirty="0">
              <a:ln>
                <a:noFill/>
              </a:ln>
              <a:solidFill>
                <a:sysClr val="windowText" lastClr="000000"/>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Long sequences, consisting of 4 nucleobases</a:t>
            </a: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Adenine [</a:t>
            </a: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A</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 , Cytosine [</a:t>
            </a: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C</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 </a:t>
            </a:r>
          </a:p>
          <a:p>
            <a:pPr marL="628650" marR="0" lvl="2" indent="0" algn="l" defTabSz="457200" rtl="0" eaLnBrk="1" fontAlgn="auto" latinLnBrk="0" hangingPunct="1">
              <a:lnSpc>
                <a:spcPct val="100000"/>
              </a:lnSpc>
              <a:spcBef>
                <a:spcPts val="360"/>
              </a:spcBef>
              <a:spcAft>
                <a:spcPts val="0"/>
              </a:spcAft>
              <a:buClrTx/>
              <a:buSzTx/>
              <a:buFont typeface="Wingdings" charset="2"/>
              <a:buNone/>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	Guanine [</a:t>
            </a: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G</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 and Uracil [</a:t>
            </a: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U</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Fixed length segments used as input</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…..ACGACUAAACCACGUACGACUAAACCACU…..</a:t>
            </a: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1"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1"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r>
              <a:rPr kumimoji="0" lang="en-US" sz="1300" b="1" i="0" u="none" strike="noStrike" kern="1200" cap="none" spc="0" normalizeH="0" baseline="0" noProof="0" dirty="0">
                <a:ln>
                  <a:noFill/>
                </a:ln>
                <a:solidFill>
                  <a:sysClr val="windowText" lastClr="000000"/>
                </a:solidFill>
                <a:effectLst/>
                <a:uLnTx/>
                <a:uFillTx/>
                <a:latin typeface="Calibri"/>
                <a:ea typeface="+mn-ea"/>
                <a:cs typeface="+mn-cs"/>
              </a:rPr>
              <a:t>Genomic features</a:t>
            </a:r>
            <a:endParaRPr kumimoji="0" lang="en-US" sz="1300" b="0" i="0" u="none" strike="noStrike" kern="1200" cap="none" spc="0" normalizeH="0" baseline="0" noProof="0" dirty="0">
              <a:ln>
                <a:noFill/>
              </a:ln>
              <a:solidFill>
                <a:sysClr val="windowText" lastClr="000000"/>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WHISTLE</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PIANO</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1"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r>
              <a:rPr kumimoji="0" lang="en-US" sz="1300" b="1" i="0" u="none" strike="noStrike" kern="1200" cap="none" spc="0" normalizeH="0" baseline="0" noProof="0" dirty="0">
                <a:ln>
                  <a:noFill/>
                </a:ln>
                <a:solidFill>
                  <a:sysClr val="windowText" lastClr="000000"/>
                </a:solidFill>
                <a:effectLst/>
                <a:uLnTx/>
                <a:uFillTx/>
                <a:latin typeface="Calibri"/>
                <a:ea typeface="+mn-ea"/>
                <a:cs typeface="+mn-cs"/>
              </a:rPr>
              <a:t>Structural context of mRNA</a:t>
            </a:r>
            <a:endParaRPr kumimoji="0" lang="en-US" sz="1300" b="0"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0" i="0" u="none" strike="noStrike" kern="1200" cap="none" spc="0" normalizeH="0" baseline="0" noProof="0" dirty="0">
              <a:ln>
                <a:noFill/>
              </a:ln>
              <a:solidFill>
                <a:sysClr val="windowText" lastClr="000000"/>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p:txBody>
      </p:sp>
      <p:sp>
        <p:nvSpPr>
          <p:cNvPr id="11" name="Content Placeholder 2">
            <a:extLst>
              <a:ext uri="{FF2B5EF4-FFF2-40B4-BE49-F238E27FC236}">
                <a16:creationId xmlns:a16="http://schemas.microsoft.com/office/drawing/2014/main" id="{C5F180EC-39EF-40D5-99E7-C853A9919DD4}"/>
              </a:ext>
            </a:extLst>
          </p:cNvPr>
          <p:cNvSpPr txBox="1">
            <a:spLocks/>
          </p:cNvSpPr>
          <p:nvPr/>
        </p:nvSpPr>
        <p:spPr>
          <a:xfrm>
            <a:off x="5059371" y="895698"/>
            <a:ext cx="4320479" cy="4016766"/>
          </a:xfrm>
        </p:spPr>
        <p:txBody>
          <a:bodyPr/>
          <a:lstStyle>
            <a:lvl1pPr marL="234000" indent="-234000" algn="l" defTabSz="457200" rtl="0" eaLnBrk="1" latinLnBrk="0" hangingPunct="1">
              <a:spcBef>
                <a:spcPts val="1200"/>
              </a:spcBef>
              <a:buClrTx/>
              <a:buSzPct val="100000"/>
              <a:buFont typeface="Wingdings" charset="2"/>
              <a:buChar char="§"/>
              <a:defRPr lang="de-DE" sz="2400" b="1" i="0" kern="1200" baseline="0" dirty="0" smtClean="0">
                <a:solidFill>
                  <a:schemeClr val="tx1"/>
                </a:solidFill>
                <a:latin typeface="+mn-lt"/>
                <a:ea typeface="+mn-ea"/>
                <a:cs typeface="+mn-cs"/>
              </a:defRPr>
            </a:lvl1pPr>
            <a:lvl2pPr marL="742950" indent="-285750" algn="l" defTabSz="457200" rtl="0" eaLnBrk="1" latinLnBrk="0" hangingPunct="1">
              <a:spcBef>
                <a:spcPct val="20000"/>
              </a:spcBef>
              <a:buFont typeface="Wingdings" charset="2"/>
              <a:buChar char="§"/>
              <a:defRPr lang="de-DE" sz="2000" b="1" i="0" kern="1200" baseline="0" dirty="0" smtClean="0">
                <a:solidFill>
                  <a:schemeClr val="accent4">
                    <a:lumMod val="75000"/>
                  </a:schemeClr>
                </a:solidFill>
                <a:latin typeface="+mn-lt"/>
                <a:ea typeface="+mn-ea"/>
                <a:cs typeface="+mn-cs"/>
              </a:defRPr>
            </a:lvl2pPr>
            <a:lvl3pPr marL="1143000" indent="-228600" algn="l" defTabSz="457200" rtl="0" eaLnBrk="1" latinLnBrk="0" hangingPunct="1">
              <a:spcBef>
                <a:spcPct val="20000"/>
              </a:spcBef>
              <a:buFont typeface="Wingdings" charset="2"/>
              <a:buChar char="§"/>
              <a:defRPr lang="de-DE" sz="2000" b="1" i="0" kern="1200" baseline="0" dirty="0" smtClean="0">
                <a:solidFill>
                  <a:schemeClr val="accent4">
                    <a:lumMod val="75000"/>
                  </a:schemeClr>
                </a:solidFill>
                <a:latin typeface="+mn-lt"/>
                <a:ea typeface="+mn-ea"/>
                <a:cs typeface="+mn-cs"/>
              </a:defRPr>
            </a:lvl3pPr>
            <a:lvl4pPr marL="1600200" indent="-228600" algn="l" defTabSz="457200" rtl="0" eaLnBrk="1" latinLnBrk="0" hangingPunct="1">
              <a:spcBef>
                <a:spcPct val="20000"/>
              </a:spcBef>
              <a:buFont typeface="Wingdings" charset="2"/>
              <a:buChar char="§"/>
              <a:defRPr lang="de-DE" sz="2000" b="0" i="0" kern="1200" baseline="0" dirty="0" smtClean="0">
                <a:solidFill>
                  <a:schemeClr val="accent4">
                    <a:lumMod val="75000"/>
                  </a:schemeClr>
                </a:solidFill>
                <a:latin typeface="+mn-lt"/>
                <a:ea typeface="+mn-ea"/>
                <a:cs typeface="+mn-cs"/>
              </a:defRPr>
            </a:lvl4pPr>
            <a:lvl5pPr marL="2057400" indent="-228600" algn="l" defTabSz="457200" rtl="0" eaLnBrk="1" latinLnBrk="0" hangingPunct="1">
              <a:spcBef>
                <a:spcPct val="20000"/>
              </a:spcBef>
              <a:buFont typeface="Wingdings" charset="2"/>
              <a:buChar char="§"/>
              <a:defRPr lang="de-DE" sz="2000" kern="1200" baseline="0" dirty="0">
                <a:solidFill>
                  <a:schemeClr val="accent4">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r>
              <a:rPr kumimoji="0" lang="en-US" sz="1300" b="1" i="0" u="none" strike="noStrike" kern="1200" cap="none" spc="0" normalizeH="0" baseline="0" noProof="0" dirty="0">
                <a:ln>
                  <a:noFill/>
                </a:ln>
                <a:solidFill>
                  <a:prstClr val="black"/>
                </a:solidFill>
                <a:effectLst/>
                <a:uLnTx/>
                <a:uFillTx/>
                <a:latin typeface="Calibri"/>
                <a:ea typeface="+mn-ea"/>
                <a:cs typeface="+mn-cs"/>
              </a:rPr>
              <a:t>RNA Sequence encoding schemes as features:</a:t>
            </a:r>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Nucleotide Binary Profiles</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Nucleotide Density</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Accumulated Nucleotide Frequency</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Electron-Ion Interaction Pseudopotentials</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Nucleic Acid Composition</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Enhanced Nucleic Acid Composition</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Di-Nucleotide Composition</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Tri-Nucleotide Composition</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Nucleotide Chemical Property</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Position Specific Nucleotide Propensity</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err="1">
                <a:ln>
                  <a:noFill/>
                </a:ln>
                <a:solidFill>
                  <a:srgbClr val="828C96">
                    <a:lumMod val="75000"/>
                  </a:srgbClr>
                </a:solidFill>
                <a:effectLst/>
                <a:uLnTx/>
                <a:uFillTx/>
                <a:latin typeface="Calibri"/>
                <a:ea typeface="+mn-ea"/>
                <a:cs typeface="+mn-cs"/>
              </a:rPr>
              <a:t>Xmer</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 k-spaced </a:t>
            </a:r>
            <a:r>
              <a:rPr kumimoji="0" lang="en-US" sz="1300" b="0" i="0" u="none" strike="noStrike" kern="1200" cap="none" spc="0" normalizeH="0" baseline="0" noProof="0" dirty="0" err="1">
                <a:ln>
                  <a:noFill/>
                </a:ln>
                <a:solidFill>
                  <a:srgbClr val="828C96">
                    <a:lumMod val="75000"/>
                  </a:srgbClr>
                </a:solidFill>
                <a:effectLst/>
                <a:uLnTx/>
                <a:uFillTx/>
                <a:latin typeface="Calibri"/>
                <a:ea typeface="+mn-ea"/>
                <a:cs typeface="+mn-cs"/>
              </a:rPr>
              <a:t>Ymer</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 Composition Frequency</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1" u="none" strike="noStrike" kern="1200" cap="none" spc="0" normalizeH="0" baseline="0" noProof="0" dirty="0">
              <a:ln>
                <a:noFill/>
              </a:ln>
              <a:solidFill>
                <a:srgbClr val="828C96">
                  <a:lumMod val="75000"/>
                </a:srgbClr>
              </a:solidFill>
              <a:effectLst/>
              <a:uLnTx/>
              <a:uFillTx/>
              <a:latin typeface="Calibri"/>
              <a:ea typeface="+mn-ea"/>
              <a:cs typeface="+mn-cs"/>
            </a:endParaRPr>
          </a:p>
          <a:p>
            <a:pPr marL="0" indent="-280350">
              <a:spcBef>
                <a:spcPts val="360"/>
              </a:spcBef>
              <a:defRPr/>
            </a:pPr>
            <a:r>
              <a:rPr kumimoji="0" lang="en-US" sz="1300" b="1" i="0" u="none" strike="noStrike" kern="1200" cap="none" spc="0" normalizeH="0" baseline="0" noProof="0" dirty="0">
                <a:ln>
                  <a:noFill/>
                </a:ln>
                <a:solidFill>
                  <a:sysClr val="windowText" lastClr="000000"/>
                </a:solidFill>
                <a:effectLst/>
                <a:uLnTx/>
                <a:uFillTx/>
                <a:latin typeface="Calibri"/>
                <a:ea typeface="+mn-ea"/>
                <a:cs typeface="+mn-cs"/>
              </a:rPr>
              <a:t>Clustering information of RNA segments</a:t>
            </a: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p:txBody>
      </p:sp>
    </p:spTree>
    <p:extLst>
      <p:ext uri="{BB962C8B-B14F-4D97-AF65-F5344CB8AC3E}">
        <p14:creationId xmlns:p14="http://schemas.microsoft.com/office/powerpoint/2010/main" val="1322626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99BC1C54-83CB-48DF-88E6-A06439F2FF71}"/>
              </a:ext>
            </a:extLst>
          </p:cNvPr>
          <p:cNvSpPr txBox="1">
            <a:spLocks/>
          </p:cNvSpPr>
          <p:nvPr/>
        </p:nvSpPr>
        <p:spPr bwMode="auto">
          <a:xfrm>
            <a:off x="738892" y="263513"/>
            <a:ext cx="8595608" cy="3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457200" rtl="0" eaLnBrk="1" latinLnBrk="0" hangingPunct="1">
              <a:spcBef>
                <a:spcPct val="0"/>
              </a:spcBef>
              <a:buNone/>
              <a:defRPr sz="3200" b="1" kern="1200">
                <a:solidFill>
                  <a:schemeClr val="tx2"/>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l-GR" sz="3200" b="1" i="0" u="none" strike="noStrike" kern="1200" cap="none" spc="0" normalizeH="0" baseline="0" noProof="0" dirty="0">
                <a:ln>
                  <a:noFill/>
                </a:ln>
                <a:solidFill>
                  <a:srgbClr val="005F8C"/>
                </a:solidFill>
                <a:effectLst/>
                <a:uLnTx/>
                <a:uFillTx/>
                <a:latin typeface="Calibri"/>
                <a:ea typeface="+mj-ea"/>
                <a:cs typeface="+mj-cs"/>
              </a:rPr>
              <a:t>Ψ</a:t>
            </a:r>
            <a:r>
              <a:rPr kumimoji="0" lang="en-US" sz="3200" b="1" i="0" u="none" strike="noStrike" kern="1200" cap="none" spc="0" normalizeH="0" baseline="0" noProof="0" dirty="0">
                <a:ln>
                  <a:noFill/>
                </a:ln>
                <a:solidFill>
                  <a:srgbClr val="005F8C"/>
                </a:solidFill>
                <a:effectLst/>
                <a:uLnTx/>
                <a:uFillTx/>
                <a:latin typeface="Calibri"/>
                <a:ea typeface="+mj-ea"/>
                <a:cs typeface="+mj-cs"/>
              </a:rPr>
              <a:t>-site – Classifiers</a:t>
            </a:r>
            <a:endParaRPr kumimoji="0" lang="en-IN" sz="3200" b="1" i="0" u="none" strike="noStrike" kern="1200" cap="none" spc="0" normalizeH="0" baseline="0" noProof="0" dirty="0">
              <a:ln>
                <a:noFill/>
              </a:ln>
              <a:solidFill>
                <a:srgbClr val="005F8C"/>
              </a:solidFill>
              <a:effectLst/>
              <a:uLnTx/>
              <a:uFillTx/>
              <a:latin typeface="Calibri"/>
              <a:ea typeface="+mj-ea"/>
              <a:cs typeface="+mj-cs"/>
            </a:endParaRPr>
          </a:p>
        </p:txBody>
      </p:sp>
      <p:sp>
        <p:nvSpPr>
          <p:cNvPr id="5" name="Content Placeholder 2">
            <a:extLst>
              <a:ext uri="{FF2B5EF4-FFF2-40B4-BE49-F238E27FC236}">
                <a16:creationId xmlns:a16="http://schemas.microsoft.com/office/drawing/2014/main" id="{46C55759-7E14-4BC8-9C6C-4B50C128A3E5}"/>
              </a:ext>
            </a:extLst>
          </p:cNvPr>
          <p:cNvSpPr txBox="1">
            <a:spLocks/>
          </p:cNvSpPr>
          <p:nvPr/>
        </p:nvSpPr>
        <p:spPr>
          <a:xfrm>
            <a:off x="738892" y="859057"/>
            <a:ext cx="4320479" cy="4016766"/>
          </a:xfrm>
        </p:spPr>
        <p:txBody>
          <a:bodyPr/>
          <a:lstStyle>
            <a:lvl1pPr marL="234000" indent="-234000" algn="l" defTabSz="457200" rtl="0" eaLnBrk="1" latinLnBrk="0" hangingPunct="1">
              <a:spcBef>
                <a:spcPts val="1200"/>
              </a:spcBef>
              <a:buClrTx/>
              <a:buSzPct val="100000"/>
              <a:buFont typeface="Wingdings" charset="2"/>
              <a:buChar char="§"/>
              <a:defRPr lang="de-DE" sz="2400" b="1" i="0" kern="1200" baseline="0" dirty="0" smtClean="0">
                <a:solidFill>
                  <a:schemeClr val="tx1"/>
                </a:solidFill>
                <a:latin typeface="+mn-lt"/>
                <a:ea typeface="+mn-ea"/>
                <a:cs typeface="+mn-cs"/>
              </a:defRPr>
            </a:lvl1pPr>
            <a:lvl2pPr marL="742950" indent="-285750" algn="l" defTabSz="457200" rtl="0" eaLnBrk="1" latinLnBrk="0" hangingPunct="1">
              <a:spcBef>
                <a:spcPct val="20000"/>
              </a:spcBef>
              <a:buFont typeface="Wingdings" charset="2"/>
              <a:buChar char="§"/>
              <a:defRPr lang="de-DE" sz="2000" b="1" i="0" kern="1200" baseline="0" dirty="0" smtClean="0">
                <a:solidFill>
                  <a:schemeClr val="accent4">
                    <a:lumMod val="75000"/>
                  </a:schemeClr>
                </a:solidFill>
                <a:latin typeface="+mn-lt"/>
                <a:ea typeface="+mn-ea"/>
                <a:cs typeface="+mn-cs"/>
              </a:defRPr>
            </a:lvl2pPr>
            <a:lvl3pPr marL="1143000" indent="-228600" algn="l" defTabSz="457200" rtl="0" eaLnBrk="1" latinLnBrk="0" hangingPunct="1">
              <a:spcBef>
                <a:spcPct val="20000"/>
              </a:spcBef>
              <a:buFont typeface="Wingdings" charset="2"/>
              <a:buChar char="§"/>
              <a:defRPr lang="de-DE" sz="2000" b="1" i="0" kern="1200" baseline="0" dirty="0" smtClean="0">
                <a:solidFill>
                  <a:schemeClr val="accent4">
                    <a:lumMod val="75000"/>
                  </a:schemeClr>
                </a:solidFill>
                <a:latin typeface="+mn-lt"/>
                <a:ea typeface="+mn-ea"/>
                <a:cs typeface="+mn-cs"/>
              </a:defRPr>
            </a:lvl3pPr>
            <a:lvl4pPr marL="1600200" indent="-228600" algn="l" defTabSz="457200" rtl="0" eaLnBrk="1" latinLnBrk="0" hangingPunct="1">
              <a:spcBef>
                <a:spcPct val="20000"/>
              </a:spcBef>
              <a:buFont typeface="Wingdings" charset="2"/>
              <a:buChar char="§"/>
              <a:defRPr lang="de-DE" sz="2000" b="0" i="0" kern="1200" baseline="0" dirty="0" smtClean="0">
                <a:solidFill>
                  <a:schemeClr val="accent4">
                    <a:lumMod val="75000"/>
                  </a:schemeClr>
                </a:solidFill>
                <a:latin typeface="+mn-lt"/>
                <a:ea typeface="+mn-ea"/>
                <a:cs typeface="+mn-cs"/>
              </a:defRPr>
            </a:lvl4pPr>
            <a:lvl5pPr marL="2057400" indent="-228600" algn="l" defTabSz="457200" rtl="0" eaLnBrk="1" latinLnBrk="0" hangingPunct="1">
              <a:spcBef>
                <a:spcPct val="20000"/>
              </a:spcBef>
              <a:buFont typeface="Wingdings" charset="2"/>
              <a:buChar char="§"/>
              <a:defRPr lang="de-DE" sz="2000" kern="1200" baseline="0" dirty="0">
                <a:solidFill>
                  <a:schemeClr val="accent4">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r>
              <a:rPr kumimoji="0" lang="en-US" sz="1300" b="1" i="0" u="none" strike="noStrike" kern="1200" cap="none" spc="0" normalizeH="0" baseline="0" noProof="0" dirty="0">
                <a:ln>
                  <a:noFill/>
                </a:ln>
                <a:solidFill>
                  <a:srgbClr val="005F8C"/>
                </a:solidFill>
                <a:effectLst/>
                <a:uLnTx/>
                <a:uFillTx/>
                <a:latin typeface="Calibri"/>
                <a:ea typeface="+mn-ea"/>
                <a:cs typeface="+mn-cs"/>
              </a:rPr>
              <a:t>Machine Learning </a:t>
            </a:r>
            <a:r>
              <a:rPr kumimoji="0" lang="en-US" sz="1300" b="1" i="0" u="none" strike="noStrike" kern="1200" cap="none" spc="0" normalizeH="0" baseline="0" noProof="0" dirty="0">
                <a:ln>
                  <a:noFill/>
                </a:ln>
                <a:solidFill>
                  <a:sysClr val="windowText" lastClr="000000"/>
                </a:solidFill>
                <a:effectLst/>
                <a:uLnTx/>
                <a:uFillTx/>
                <a:latin typeface="Calibri"/>
                <a:ea typeface="+mn-ea"/>
                <a:cs typeface="+mn-cs"/>
              </a:rPr>
              <a:t>approaches</a:t>
            </a:r>
            <a:endParaRPr kumimoji="0" lang="en-US" sz="1300" b="0" i="0" u="none" strike="noStrike" kern="1200" cap="none" spc="0" normalizeH="0" baseline="0" noProof="0" dirty="0">
              <a:ln>
                <a:noFill/>
              </a:ln>
              <a:solidFill>
                <a:sysClr val="windowText" lastClr="000000"/>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Uses feature sets directly</a:t>
            </a: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Requires crafted features</a:t>
            </a:r>
          </a:p>
          <a:p>
            <a:pPr marL="1366200" marR="0" lvl="3"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Requires domain expertise</a:t>
            </a: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Feature Selection</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 performed</a:t>
            </a: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To filter relevant and important features only</a:t>
            </a: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Forward feature selection</a:t>
            </a: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Light Gradient Boosting Machine</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Prevalence of </a:t>
            </a: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Ensemble </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algorithms for classification:</a:t>
            </a: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Random Forest</a:t>
            </a: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Extreme Gradient Boosting (</a:t>
            </a:r>
            <a:r>
              <a:rPr kumimoji="0" lang="en-US" sz="1300" b="0" i="0" u="none" strike="noStrike" kern="1200" cap="none" spc="0" normalizeH="0" baseline="0" noProof="0" dirty="0" err="1">
                <a:ln>
                  <a:noFill/>
                </a:ln>
                <a:solidFill>
                  <a:srgbClr val="828C96">
                    <a:lumMod val="75000"/>
                  </a:srgbClr>
                </a:solidFill>
                <a:effectLst/>
                <a:uLnTx/>
                <a:uFillTx/>
                <a:latin typeface="Calibri"/>
                <a:ea typeface="+mn-ea"/>
                <a:cs typeface="+mn-cs"/>
              </a:rPr>
              <a:t>XGboost</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a:t>
            </a: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Ensemble of different algorithms</a:t>
            </a: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1"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1" i="0" u="none" strike="noStrike" kern="1200" cap="none" spc="0" normalizeH="0" baseline="0" noProof="0" dirty="0">
              <a:ln>
                <a:noFill/>
              </a:ln>
              <a:solidFill>
                <a:sysClr val="windowText" lastClr="000000"/>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0"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0"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0" i="0" u="none" strike="noStrike" kern="1200" cap="none" spc="0" normalizeH="0" baseline="0" noProof="0" dirty="0">
              <a:ln>
                <a:noFill/>
              </a:ln>
              <a:solidFill>
                <a:sysClr val="windowText" lastClr="000000"/>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p:txBody>
      </p:sp>
      <p:sp>
        <p:nvSpPr>
          <p:cNvPr id="6" name="Content Placeholder 2">
            <a:extLst>
              <a:ext uri="{FF2B5EF4-FFF2-40B4-BE49-F238E27FC236}">
                <a16:creationId xmlns:a16="http://schemas.microsoft.com/office/drawing/2014/main" id="{6570F441-862A-4F3E-8C38-5DE32D37C98E}"/>
              </a:ext>
            </a:extLst>
          </p:cNvPr>
          <p:cNvSpPr txBox="1">
            <a:spLocks/>
          </p:cNvSpPr>
          <p:nvPr/>
        </p:nvSpPr>
        <p:spPr>
          <a:xfrm>
            <a:off x="5059371" y="863108"/>
            <a:ext cx="4320479" cy="4016766"/>
          </a:xfrm>
        </p:spPr>
        <p:txBody>
          <a:bodyPr/>
          <a:lstStyle>
            <a:lvl1pPr marL="234000" indent="-234000" algn="l" defTabSz="457200" rtl="0" eaLnBrk="1" latinLnBrk="0" hangingPunct="1">
              <a:spcBef>
                <a:spcPts val="1200"/>
              </a:spcBef>
              <a:buClrTx/>
              <a:buSzPct val="100000"/>
              <a:buFont typeface="Wingdings" charset="2"/>
              <a:buChar char="§"/>
              <a:defRPr lang="de-DE" sz="2400" b="1" i="0" kern="1200" baseline="0" dirty="0" smtClean="0">
                <a:solidFill>
                  <a:schemeClr val="tx1"/>
                </a:solidFill>
                <a:latin typeface="+mn-lt"/>
                <a:ea typeface="+mn-ea"/>
                <a:cs typeface="+mn-cs"/>
              </a:defRPr>
            </a:lvl1pPr>
            <a:lvl2pPr marL="742950" indent="-285750" algn="l" defTabSz="457200" rtl="0" eaLnBrk="1" latinLnBrk="0" hangingPunct="1">
              <a:spcBef>
                <a:spcPct val="20000"/>
              </a:spcBef>
              <a:buFont typeface="Wingdings" charset="2"/>
              <a:buChar char="§"/>
              <a:defRPr lang="de-DE" sz="2000" b="1" i="0" kern="1200" baseline="0" dirty="0" smtClean="0">
                <a:solidFill>
                  <a:schemeClr val="accent4">
                    <a:lumMod val="75000"/>
                  </a:schemeClr>
                </a:solidFill>
                <a:latin typeface="+mn-lt"/>
                <a:ea typeface="+mn-ea"/>
                <a:cs typeface="+mn-cs"/>
              </a:defRPr>
            </a:lvl2pPr>
            <a:lvl3pPr marL="1143000" indent="-228600" algn="l" defTabSz="457200" rtl="0" eaLnBrk="1" latinLnBrk="0" hangingPunct="1">
              <a:spcBef>
                <a:spcPct val="20000"/>
              </a:spcBef>
              <a:buFont typeface="Wingdings" charset="2"/>
              <a:buChar char="§"/>
              <a:defRPr lang="de-DE" sz="2000" b="1" i="0" kern="1200" baseline="0" dirty="0" smtClean="0">
                <a:solidFill>
                  <a:schemeClr val="accent4">
                    <a:lumMod val="75000"/>
                  </a:schemeClr>
                </a:solidFill>
                <a:latin typeface="+mn-lt"/>
                <a:ea typeface="+mn-ea"/>
                <a:cs typeface="+mn-cs"/>
              </a:defRPr>
            </a:lvl3pPr>
            <a:lvl4pPr marL="1600200" indent="-228600" algn="l" defTabSz="457200" rtl="0" eaLnBrk="1" latinLnBrk="0" hangingPunct="1">
              <a:spcBef>
                <a:spcPct val="20000"/>
              </a:spcBef>
              <a:buFont typeface="Wingdings" charset="2"/>
              <a:buChar char="§"/>
              <a:defRPr lang="de-DE" sz="2000" b="0" i="0" kern="1200" baseline="0" dirty="0" smtClean="0">
                <a:solidFill>
                  <a:schemeClr val="accent4">
                    <a:lumMod val="75000"/>
                  </a:schemeClr>
                </a:solidFill>
                <a:latin typeface="+mn-lt"/>
                <a:ea typeface="+mn-ea"/>
                <a:cs typeface="+mn-cs"/>
              </a:defRPr>
            </a:lvl4pPr>
            <a:lvl5pPr marL="2057400" indent="-228600" algn="l" defTabSz="457200" rtl="0" eaLnBrk="1" latinLnBrk="0" hangingPunct="1">
              <a:spcBef>
                <a:spcPct val="20000"/>
              </a:spcBef>
              <a:buFont typeface="Wingdings" charset="2"/>
              <a:buChar char="§"/>
              <a:defRPr lang="de-DE" sz="2000" kern="1200" baseline="0" dirty="0">
                <a:solidFill>
                  <a:schemeClr val="accent4">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r>
              <a:rPr kumimoji="0" lang="en-US" sz="1300" b="1" i="0" u="none" strike="noStrike" kern="1200" cap="none" spc="0" normalizeH="0" baseline="0" noProof="0" dirty="0">
                <a:ln>
                  <a:noFill/>
                </a:ln>
                <a:solidFill>
                  <a:srgbClr val="005F8C"/>
                </a:solidFill>
                <a:effectLst/>
                <a:uLnTx/>
                <a:uFillTx/>
                <a:latin typeface="Calibri"/>
                <a:ea typeface="+mn-ea"/>
                <a:cs typeface="+mn-cs"/>
              </a:rPr>
              <a:t>Deep Learning </a:t>
            </a:r>
            <a:r>
              <a:rPr kumimoji="0" lang="en-US" sz="1300" b="1" i="0" u="none" strike="noStrike" kern="1200" cap="none" spc="0" normalizeH="0" baseline="0" noProof="0" dirty="0">
                <a:ln>
                  <a:noFill/>
                </a:ln>
                <a:solidFill>
                  <a:prstClr val="black"/>
                </a:solidFill>
                <a:effectLst/>
                <a:uLnTx/>
                <a:uFillTx/>
                <a:latin typeface="Calibri"/>
                <a:ea typeface="+mn-ea"/>
                <a:cs typeface="+mn-cs"/>
              </a:rPr>
              <a:t>approaches</a:t>
            </a:r>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Uses feature sets directly</a:t>
            </a: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Do not require hand crafted features</a:t>
            </a: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Feature Extraction</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 layer</a:t>
            </a: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Learns and extracts features directly from data</a:t>
            </a: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Convolutional Neural Network</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 layer </a:t>
            </a:r>
          </a:p>
          <a:p>
            <a:pPr marL="1366200" marR="0" lvl="3"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Extracts spatial features from sequences</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Fully Connected Neural Network </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layer used for final classification</a:t>
            </a:r>
            <a:endPar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endParaRP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1" i="0" u="none" strike="noStrike" kern="1200" cap="none" spc="0" normalizeH="0" baseline="0" noProof="0" dirty="0">
              <a:ln>
                <a:noFill/>
              </a:ln>
              <a:solidFill>
                <a:prstClr val="black"/>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1" i="0" u="none" strike="noStrike" kern="1200" cap="none" spc="0" normalizeH="0" baseline="0" noProof="0" dirty="0">
              <a:ln>
                <a:noFill/>
              </a:ln>
              <a:solidFill>
                <a:prstClr val="black"/>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p:txBody>
      </p:sp>
    </p:spTree>
    <p:extLst>
      <p:ext uri="{BB962C8B-B14F-4D97-AF65-F5344CB8AC3E}">
        <p14:creationId xmlns:p14="http://schemas.microsoft.com/office/powerpoint/2010/main" val="1534076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99BC1C54-83CB-48DF-88E6-A06439F2FF71}"/>
              </a:ext>
            </a:extLst>
          </p:cNvPr>
          <p:cNvSpPr txBox="1">
            <a:spLocks/>
          </p:cNvSpPr>
          <p:nvPr/>
        </p:nvSpPr>
        <p:spPr bwMode="auto">
          <a:xfrm>
            <a:off x="738892" y="220650"/>
            <a:ext cx="8595608" cy="3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457200" rtl="0" eaLnBrk="1" latinLnBrk="0" hangingPunct="1">
              <a:spcBef>
                <a:spcPct val="0"/>
              </a:spcBef>
              <a:buNone/>
              <a:defRPr sz="3200" b="1" kern="1200">
                <a:solidFill>
                  <a:schemeClr val="tx2"/>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l-GR" sz="3200" b="1" i="0" u="none" strike="noStrike" kern="1200" cap="none" spc="0" normalizeH="0" baseline="0" noProof="0" dirty="0">
                <a:ln>
                  <a:noFill/>
                </a:ln>
                <a:solidFill>
                  <a:srgbClr val="005F8C"/>
                </a:solidFill>
                <a:effectLst/>
                <a:uLnTx/>
                <a:uFillTx/>
                <a:latin typeface="Calibri"/>
                <a:ea typeface="+mj-ea"/>
                <a:cs typeface="+mj-cs"/>
              </a:rPr>
              <a:t>Ψ</a:t>
            </a:r>
            <a:r>
              <a:rPr kumimoji="0" lang="en-US" sz="3200" b="1" i="0" u="none" strike="noStrike" kern="1200" cap="none" spc="0" normalizeH="0" baseline="0" noProof="0" dirty="0">
                <a:ln>
                  <a:noFill/>
                </a:ln>
                <a:solidFill>
                  <a:srgbClr val="005F8C"/>
                </a:solidFill>
                <a:effectLst/>
                <a:uLnTx/>
                <a:uFillTx/>
                <a:latin typeface="Calibri"/>
                <a:ea typeface="+mj-ea"/>
                <a:cs typeface="+mj-cs"/>
              </a:rPr>
              <a:t>-site – State-of-the-Art ML approach</a:t>
            </a:r>
            <a:endParaRPr kumimoji="0" lang="en-IN" sz="3200" b="1" i="0" u="none" strike="noStrike" kern="1200" cap="none" spc="0" normalizeH="0" baseline="0" noProof="0" dirty="0">
              <a:ln>
                <a:noFill/>
              </a:ln>
              <a:solidFill>
                <a:srgbClr val="005F8C"/>
              </a:solidFill>
              <a:effectLst/>
              <a:uLnTx/>
              <a:uFillTx/>
              <a:latin typeface="Calibri"/>
              <a:ea typeface="+mj-ea"/>
              <a:cs typeface="+mj-cs"/>
            </a:endParaRPr>
          </a:p>
        </p:txBody>
      </p:sp>
      <p:sp>
        <p:nvSpPr>
          <p:cNvPr id="7" name="TextBox 6">
            <a:extLst>
              <a:ext uri="{FF2B5EF4-FFF2-40B4-BE49-F238E27FC236}">
                <a16:creationId xmlns:a16="http://schemas.microsoft.com/office/drawing/2014/main" id="{6812C270-D1DA-4BEC-BDE4-5322223C6FF1}"/>
              </a:ext>
            </a:extLst>
          </p:cNvPr>
          <p:cNvSpPr txBox="1"/>
          <p:nvPr/>
        </p:nvSpPr>
        <p:spPr>
          <a:xfrm>
            <a:off x="5253054" y="4661107"/>
            <a:ext cx="3322914"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ProximaNovaA-Regular"/>
              </a:rPr>
              <a:t>Fig: Architecture of </a:t>
            </a:r>
            <a:r>
              <a:rPr kumimoji="0" lang="en-US" sz="1000" b="1" i="0" u="none" strike="noStrike" kern="0" cap="none" spc="0" normalizeH="0" baseline="0" noProof="0" dirty="0" err="1">
                <a:ln>
                  <a:noFill/>
                </a:ln>
                <a:solidFill>
                  <a:srgbClr val="000000"/>
                </a:solidFill>
                <a:effectLst/>
                <a:uLnTx/>
                <a:uFillTx/>
                <a:latin typeface="ProximaNovaA-Regular"/>
              </a:rPr>
              <a:t>iPseU</a:t>
            </a:r>
            <a:r>
              <a:rPr kumimoji="0" lang="en-US" sz="1000" b="1" i="0" u="none" strike="noStrike" kern="0" cap="none" spc="0" normalizeH="0" baseline="0" noProof="0" dirty="0">
                <a:ln>
                  <a:noFill/>
                </a:ln>
                <a:solidFill>
                  <a:srgbClr val="000000"/>
                </a:solidFill>
                <a:effectLst/>
                <a:uLnTx/>
                <a:uFillTx/>
                <a:latin typeface="ProximaNovaA-Regular"/>
              </a:rPr>
              <a:t>-Layer</a:t>
            </a:r>
            <a:r>
              <a:rPr kumimoji="0" lang="en-US" sz="1000" b="0" i="0" u="none" strike="noStrike" kern="0" cap="none" spc="0" normalizeH="0" baseline="0" noProof="0" dirty="0">
                <a:ln>
                  <a:noFill/>
                </a:ln>
                <a:solidFill>
                  <a:srgbClr val="000000"/>
                </a:solidFill>
                <a:effectLst/>
                <a:uLnTx/>
                <a:uFillTx/>
                <a:latin typeface="ProximaNovaA-Regular"/>
              </a:rPr>
              <a:t>, proposed by Mu et. al. [10]</a:t>
            </a:r>
            <a:endParaRPr kumimoji="0" lang="en-IN" sz="1000" b="0" i="0" u="none" strike="noStrike" kern="0" cap="none" spc="0" normalizeH="0" baseline="0" noProof="0" dirty="0">
              <a:ln>
                <a:noFill/>
              </a:ln>
              <a:solidFill>
                <a:prstClr val="black"/>
              </a:solidFill>
              <a:effectLst/>
              <a:uLnTx/>
              <a:uFillTx/>
            </a:endParaRPr>
          </a:p>
        </p:txBody>
      </p:sp>
      <p:sp>
        <p:nvSpPr>
          <p:cNvPr id="8" name="Content Placeholder 2">
            <a:extLst>
              <a:ext uri="{FF2B5EF4-FFF2-40B4-BE49-F238E27FC236}">
                <a16:creationId xmlns:a16="http://schemas.microsoft.com/office/drawing/2014/main" id="{38235DF7-CA8C-4E91-AA5F-05687F4DADBF}"/>
              </a:ext>
            </a:extLst>
          </p:cNvPr>
          <p:cNvSpPr txBox="1">
            <a:spLocks/>
          </p:cNvSpPr>
          <p:nvPr/>
        </p:nvSpPr>
        <p:spPr>
          <a:xfrm>
            <a:off x="738892" y="801159"/>
            <a:ext cx="3600479" cy="4225296"/>
          </a:xfrm>
          <a:ln>
            <a:solidFill>
              <a:srgbClr val="005F8C"/>
            </a:solidFill>
          </a:ln>
        </p:spPr>
        <p:txBody>
          <a:bodyPr/>
          <a:lstStyle>
            <a:lvl1pPr marL="234000" indent="-234000" algn="l" defTabSz="457200" rtl="0" eaLnBrk="1" latinLnBrk="0" hangingPunct="1">
              <a:spcBef>
                <a:spcPts val="1200"/>
              </a:spcBef>
              <a:buClrTx/>
              <a:buSzPct val="100000"/>
              <a:buFont typeface="Wingdings" charset="2"/>
              <a:buChar char="§"/>
              <a:defRPr lang="de-DE" sz="2400" b="1" i="0" kern="1200" baseline="0" dirty="0" smtClean="0">
                <a:solidFill>
                  <a:schemeClr val="tx1"/>
                </a:solidFill>
                <a:latin typeface="+mn-lt"/>
                <a:ea typeface="+mn-ea"/>
                <a:cs typeface="+mn-cs"/>
              </a:defRPr>
            </a:lvl1pPr>
            <a:lvl2pPr marL="742950" indent="-285750" algn="l" defTabSz="457200" rtl="0" eaLnBrk="1" latinLnBrk="0" hangingPunct="1">
              <a:spcBef>
                <a:spcPct val="20000"/>
              </a:spcBef>
              <a:buFont typeface="Wingdings" charset="2"/>
              <a:buChar char="§"/>
              <a:defRPr lang="de-DE" sz="2000" b="1" i="0" kern="1200" baseline="0" dirty="0" smtClean="0">
                <a:solidFill>
                  <a:schemeClr val="accent4">
                    <a:lumMod val="75000"/>
                  </a:schemeClr>
                </a:solidFill>
                <a:latin typeface="+mn-lt"/>
                <a:ea typeface="+mn-ea"/>
                <a:cs typeface="+mn-cs"/>
              </a:defRPr>
            </a:lvl2pPr>
            <a:lvl3pPr marL="1143000" indent="-228600" algn="l" defTabSz="457200" rtl="0" eaLnBrk="1" latinLnBrk="0" hangingPunct="1">
              <a:spcBef>
                <a:spcPct val="20000"/>
              </a:spcBef>
              <a:buFont typeface="Wingdings" charset="2"/>
              <a:buChar char="§"/>
              <a:defRPr lang="de-DE" sz="2000" b="1" i="0" kern="1200" baseline="0" dirty="0" smtClean="0">
                <a:solidFill>
                  <a:schemeClr val="accent4">
                    <a:lumMod val="75000"/>
                  </a:schemeClr>
                </a:solidFill>
                <a:latin typeface="+mn-lt"/>
                <a:ea typeface="+mn-ea"/>
                <a:cs typeface="+mn-cs"/>
              </a:defRPr>
            </a:lvl3pPr>
            <a:lvl4pPr marL="1600200" indent="-228600" algn="l" defTabSz="457200" rtl="0" eaLnBrk="1" latinLnBrk="0" hangingPunct="1">
              <a:spcBef>
                <a:spcPct val="20000"/>
              </a:spcBef>
              <a:buFont typeface="Wingdings" charset="2"/>
              <a:buChar char="§"/>
              <a:defRPr lang="de-DE" sz="2000" b="0" i="0" kern="1200" baseline="0" dirty="0" smtClean="0">
                <a:solidFill>
                  <a:schemeClr val="accent4">
                    <a:lumMod val="75000"/>
                  </a:schemeClr>
                </a:solidFill>
                <a:latin typeface="+mn-lt"/>
                <a:ea typeface="+mn-ea"/>
                <a:cs typeface="+mn-cs"/>
              </a:defRPr>
            </a:lvl4pPr>
            <a:lvl5pPr marL="2057400" indent="-228600" algn="l" defTabSz="457200" rtl="0" eaLnBrk="1" latinLnBrk="0" hangingPunct="1">
              <a:spcBef>
                <a:spcPct val="20000"/>
              </a:spcBef>
              <a:buFont typeface="Wingdings" charset="2"/>
              <a:buChar char="§"/>
              <a:defRPr lang="de-DE" sz="2000" kern="1200" baseline="0" dirty="0">
                <a:solidFill>
                  <a:schemeClr val="accent4">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r>
              <a:rPr kumimoji="0" lang="en-US" sz="1300" b="1" i="0" u="none" strike="noStrike" kern="1200" cap="none" spc="0" normalizeH="0" baseline="0" noProof="0" dirty="0">
                <a:ln>
                  <a:noFill/>
                </a:ln>
                <a:solidFill>
                  <a:sysClr val="windowText" lastClr="000000"/>
                </a:solidFill>
                <a:effectLst/>
                <a:uLnTx/>
                <a:uFillTx/>
                <a:latin typeface="Calibri"/>
                <a:ea typeface="+mn-ea"/>
                <a:cs typeface="+mn-cs"/>
              </a:rPr>
              <a:t>Input for model</a:t>
            </a:r>
            <a:endParaRPr kumimoji="0" lang="en-US" sz="1300" b="0" i="0" u="none" strike="noStrike" kern="1200" cap="none" spc="0" normalizeH="0" baseline="0" noProof="0" dirty="0">
              <a:ln>
                <a:noFill/>
              </a:ln>
              <a:solidFill>
                <a:sysClr val="windowText" lastClr="000000"/>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RNA Sequence encoding schemes </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on segments</a:t>
            </a: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1"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r>
              <a:rPr kumimoji="0" lang="en-US" sz="1300" b="1" i="0" u="none" strike="noStrike" kern="1200" cap="none" spc="0" normalizeH="0" baseline="0" noProof="0" dirty="0">
                <a:ln>
                  <a:noFill/>
                </a:ln>
                <a:solidFill>
                  <a:sysClr val="windowText" lastClr="000000"/>
                </a:solidFill>
                <a:effectLst/>
                <a:uLnTx/>
                <a:uFillTx/>
                <a:latin typeface="Calibri"/>
                <a:ea typeface="+mn-ea"/>
                <a:cs typeface="+mn-cs"/>
              </a:rPr>
              <a:t>Feature Selection layer</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Correlation based Feature Selection</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 (CFS) algorithm</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Greedy hill-climbing augmented with backtracking</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r>
              <a:rPr kumimoji="0" lang="en-US" sz="1300" b="1" i="0" u="none" strike="noStrike" kern="1200" cap="none" spc="0" normalizeH="0" baseline="0" noProof="0" dirty="0">
                <a:ln>
                  <a:noFill/>
                </a:ln>
                <a:solidFill>
                  <a:srgbClr val="005F8C"/>
                </a:solidFill>
                <a:effectLst/>
                <a:uLnTx/>
                <a:uFillTx/>
                <a:latin typeface="Calibri"/>
                <a:ea typeface="+mn-ea"/>
                <a:cs typeface="+mn-cs"/>
              </a:rPr>
              <a:t>3 Feature Extraction and Fusion layers</a:t>
            </a:r>
            <a:endParaRPr kumimoji="0" lang="en-US" sz="1300" b="0" i="0" u="none" strike="noStrike" kern="1200" cap="none" spc="0" normalizeH="0" baseline="0" noProof="0" dirty="0">
              <a:ln>
                <a:noFill/>
              </a:ln>
              <a:solidFill>
                <a:srgbClr val="005F8C"/>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6 ensemble ML algorithms</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Voting based feature generation</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Contains Skip connections</a:t>
            </a: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1"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r>
              <a:rPr kumimoji="0" lang="en-US" sz="1300" b="1" i="0" u="none" strike="noStrike" kern="1200" cap="none" spc="0" normalizeH="0" baseline="0" noProof="0" dirty="0">
                <a:ln>
                  <a:noFill/>
                </a:ln>
                <a:solidFill>
                  <a:sysClr val="windowText" lastClr="000000"/>
                </a:solidFill>
                <a:effectLst/>
                <a:uLnTx/>
                <a:uFillTx/>
                <a:latin typeface="Calibri"/>
                <a:ea typeface="+mn-ea"/>
                <a:cs typeface="+mn-cs"/>
              </a:rPr>
              <a:t>Prediction layer</a:t>
            </a:r>
            <a:endParaRPr kumimoji="0" lang="en-US" sz="1300" b="0" i="0" u="none" strike="noStrike" kern="1200" cap="none" spc="0" normalizeH="0" baseline="0" noProof="0" dirty="0">
              <a:ln>
                <a:noFill/>
              </a:ln>
              <a:solidFill>
                <a:sysClr val="windowText" lastClr="000000"/>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Random Forest </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based final classifier</a:t>
            </a:r>
            <a:endPar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1"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0" i="0" u="none" strike="noStrike" kern="1200" cap="none" spc="0" normalizeH="0" baseline="0" noProof="0" dirty="0">
              <a:ln>
                <a:noFill/>
              </a:ln>
              <a:solidFill>
                <a:sysClr val="windowText" lastClr="000000"/>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p:txBody>
      </p:sp>
      <p:pic>
        <p:nvPicPr>
          <p:cNvPr id="9" name="Picture 8">
            <a:extLst>
              <a:ext uri="{FF2B5EF4-FFF2-40B4-BE49-F238E27FC236}">
                <a16:creationId xmlns:a16="http://schemas.microsoft.com/office/drawing/2014/main" id="{81547F30-2AF2-45D7-9579-0B6E47EB1821}"/>
              </a:ext>
            </a:extLst>
          </p:cNvPr>
          <p:cNvPicPr>
            <a:picLocks noChangeAspect="1"/>
          </p:cNvPicPr>
          <p:nvPr/>
        </p:nvPicPr>
        <p:blipFill>
          <a:blip r:embed="rId3"/>
          <a:stretch>
            <a:fillRect/>
          </a:stretch>
        </p:blipFill>
        <p:spPr>
          <a:xfrm>
            <a:off x="4394511" y="1166506"/>
            <a:ext cx="5040000" cy="3494601"/>
          </a:xfrm>
          <a:prstGeom prst="rect">
            <a:avLst/>
          </a:prstGeom>
        </p:spPr>
      </p:pic>
    </p:spTree>
    <p:extLst>
      <p:ext uri="{BB962C8B-B14F-4D97-AF65-F5344CB8AC3E}">
        <p14:creationId xmlns:p14="http://schemas.microsoft.com/office/powerpoint/2010/main" val="1438441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99BC1C54-83CB-48DF-88E6-A06439F2FF71}"/>
              </a:ext>
            </a:extLst>
          </p:cNvPr>
          <p:cNvSpPr txBox="1">
            <a:spLocks/>
          </p:cNvSpPr>
          <p:nvPr/>
        </p:nvSpPr>
        <p:spPr bwMode="auto">
          <a:xfrm>
            <a:off x="738892" y="220650"/>
            <a:ext cx="8595608" cy="3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457200" rtl="0" eaLnBrk="1" latinLnBrk="0" hangingPunct="1">
              <a:spcBef>
                <a:spcPct val="0"/>
              </a:spcBef>
              <a:buNone/>
              <a:defRPr sz="3200" b="1" kern="1200">
                <a:solidFill>
                  <a:schemeClr val="tx2"/>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l-GR" sz="3200" b="1" i="0" u="none" strike="noStrike" kern="1200" cap="none" spc="0" normalizeH="0" baseline="0" noProof="0" dirty="0">
                <a:ln>
                  <a:noFill/>
                </a:ln>
                <a:solidFill>
                  <a:srgbClr val="005F8C"/>
                </a:solidFill>
                <a:effectLst/>
                <a:uLnTx/>
                <a:uFillTx/>
                <a:latin typeface="Calibri"/>
                <a:ea typeface="+mj-ea"/>
                <a:cs typeface="+mj-cs"/>
              </a:rPr>
              <a:t>Ψ</a:t>
            </a:r>
            <a:r>
              <a:rPr kumimoji="0" lang="en-US" sz="3200" b="1" i="0" u="none" strike="noStrike" kern="1200" cap="none" spc="0" normalizeH="0" baseline="0" noProof="0" dirty="0">
                <a:ln>
                  <a:noFill/>
                </a:ln>
                <a:solidFill>
                  <a:srgbClr val="005F8C"/>
                </a:solidFill>
                <a:effectLst/>
                <a:uLnTx/>
                <a:uFillTx/>
                <a:latin typeface="Calibri"/>
                <a:ea typeface="+mj-ea"/>
                <a:cs typeface="+mj-cs"/>
              </a:rPr>
              <a:t>-site – State-of-the-Art DL approach</a:t>
            </a:r>
            <a:endParaRPr kumimoji="0" lang="en-IN" sz="3200" b="1" i="0" u="none" strike="noStrike" kern="1200" cap="none" spc="0" normalizeH="0" baseline="0" noProof="0" dirty="0">
              <a:ln>
                <a:noFill/>
              </a:ln>
              <a:solidFill>
                <a:srgbClr val="005F8C"/>
              </a:solidFill>
              <a:effectLst/>
              <a:uLnTx/>
              <a:uFillTx/>
              <a:latin typeface="Calibri"/>
              <a:ea typeface="+mj-ea"/>
              <a:cs typeface="+mj-cs"/>
            </a:endParaRPr>
          </a:p>
        </p:txBody>
      </p:sp>
      <p:sp>
        <p:nvSpPr>
          <p:cNvPr id="6" name="Content Placeholder 2">
            <a:extLst>
              <a:ext uri="{FF2B5EF4-FFF2-40B4-BE49-F238E27FC236}">
                <a16:creationId xmlns:a16="http://schemas.microsoft.com/office/drawing/2014/main" id="{703AC01B-0E17-4E6B-B8C8-0352685F48C7}"/>
              </a:ext>
            </a:extLst>
          </p:cNvPr>
          <p:cNvSpPr txBox="1">
            <a:spLocks/>
          </p:cNvSpPr>
          <p:nvPr/>
        </p:nvSpPr>
        <p:spPr>
          <a:xfrm>
            <a:off x="738892" y="724049"/>
            <a:ext cx="3542557" cy="4225296"/>
          </a:xfrm>
          <a:ln>
            <a:solidFill>
              <a:srgbClr val="005F8C"/>
            </a:solidFill>
          </a:ln>
        </p:spPr>
        <p:txBody>
          <a:bodyPr/>
          <a:lstStyle>
            <a:lvl1pPr marL="234000" indent="-234000" algn="l" defTabSz="457200" rtl="0" eaLnBrk="1" latinLnBrk="0" hangingPunct="1">
              <a:spcBef>
                <a:spcPts val="1200"/>
              </a:spcBef>
              <a:buClrTx/>
              <a:buSzPct val="100000"/>
              <a:buFont typeface="Wingdings" charset="2"/>
              <a:buChar char="§"/>
              <a:defRPr lang="de-DE" sz="2400" b="1" i="0" kern="1200" baseline="0" dirty="0" smtClean="0">
                <a:solidFill>
                  <a:schemeClr val="tx1"/>
                </a:solidFill>
                <a:latin typeface="+mn-lt"/>
                <a:ea typeface="+mn-ea"/>
                <a:cs typeface="+mn-cs"/>
              </a:defRPr>
            </a:lvl1pPr>
            <a:lvl2pPr marL="742950" indent="-285750" algn="l" defTabSz="457200" rtl="0" eaLnBrk="1" latinLnBrk="0" hangingPunct="1">
              <a:spcBef>
                <a:spcPct val="20000"/>
              </a:spcBef>
              <a:buFont typeface="Wingdings" charset="2"/>
              <a:buChar char="§"/>
              <a:defRPr lang="de-DE" sz="2000" b="1" i="0" kern="1200" baseline="0" dirty="0" smtClean="0">
                <a:solidFill>
                  <a:schemeClr val="accent4">
                    <a:lumMod val="75000"/>
                  </a:schemeClr>
                </a:solidFill>
                <a:latin typeface="+mn-lt"/>
                <a:ea typeface="+mn-ea"/>
                <a:cs typeface="+mn-cs"/>
              </a:defRPr>
            </a:lvl2pPr>
            <a:lvl3pPr marL="1143000" indent="-228600" algn="l" defTabSz="457200" rtl="0" eaLnBrk="1" latinLnBrk="0" hangingPunct="1">
              <a:spcBef>
                <a:spcPct val="20000"/>
              </a:spcBef>
              <a:buFont typeface="Wingdings" charset="2"/>
              <a:buChar char="§"/>
              <a:defRPr lang="de-DE" sz="2000" b="1" i="0" kern="1200" baseline="0" dirty="0" smtClean="0">
                <a:solidFill>
                  <a:schemeClr val="accent4">
                    <a:lumMod val="75000"/>
                  </a:schemeClr>
                </a:solidFill>
                <a:latin typeface="+mn-lt"/>
                <a:ea typeface="+mn-ea"/>
                <a:cs typeface="+mn-cs"/>
              </a:defRPr>
            </a:lvl3pPr>
            <a:lvl4pPr marL="1600200" indent="-228600" algn="l" defTabSz="457200" rtl="0" eaLnBrk="1" latinLnBrk="0" hangingPunct="1">
              <a:spcBef>
                <a:spcPct val="20000"/>
              </a:spcBef>
              <a:buFont typeface="Wingdings" charset="2"/>
              <a:buChar char="§"/>
              <a:defRPr lang="de-DE" sz="2000" b="0" i="0" kern="1200" baseline="0" dirty="0" smtClean="0">
                <a:solidFill>
                  <a:schemeClr val="accent4">
                    <a:lumMod val="75000"/>
                  </a:schemeClr>
                </a:solidFill>
                <a:latin typeface="+mn-lt"/>
                <a:ea typeface="+mn-ea"/>
                <a:cs typeface="+mn-cs"/>
              </a:defRPr>
            </a:lvl4pPr>
            <a:lvl5pPr marL="2057400" indent="-228600" algn="l" defTabSz="457200" rtl="0" eaLnBrk="1" latinLnBrk="0" hangingPunct="1">
              <a:spcBef>
                <a:spcPct val="20000"/>
              </a:spcBef>
              <a:buFont typeface="Wingdings" charset="2"/>
              <a:buChar char="§"/>
              <a:defRPr lang="de-DE" sz="2000" kern="1200" baseline="0" dirty="0">
                <a:solidFill>
                  <a:schemeClr val="accent4">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1"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1"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r>
              <a:rPr kumimoji="0" lang="en-US" sz="1300" b="1" i="0" u="none" strike="noStrike" kern="1200" cap="none" spc="0" normalizeH="0" baseline="0" noProof="0" dirty="0">
                <a:ln>
                  <a:noFill/>
                </a:ln>
                <a:solidFill>
                  <a:sysClr val="windowText" lastClr="000000"/>
                </a:solidFill>
                <a:effectLst/>
                <a:uLnTx/>
                <a:uFillTx/>
                <a:latin typeface="Calibri"/>
                <a:ea typeface="+mn-ea"/>
                <a:cs typeface="+mn-cs"/>
              </a:rPr>
              <a:t>Input to network</a:t>
            </a:r>
            <a:endParaRPr kumimoji="0" lang="en-US" sz="1300" b="0" i="0" u="none" strike="noStrike" kern="1200" cap="none" spc="0" normalizeH="0" baseline="0" noProof="0" dirty="0">
              <a:ln>
                <a:noFill/>
              </a:ln>
              <a:solidFill>
                <a:sysClr val="windowText" lastClr="000000"/>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RNA Sequence</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 encodings, concatenated:</a:t>
            </a: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One-hot Encoding</a:t>
            </a: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1" i="0" u="none" strike="noStrike" kern="1200" cap="none" spc="0" normalizeH="0" baseline="0" noProof="0" dirty="0">
                <a:ln>
                  <a:noFill/>
                </a:ln>
                <a:solidFill>
                  <a:srgbClr val="005F8C"/>
                </a:solidFill>
                <a:effectLst/>
                <a:uLnTx/>
                <a:uFillTx/>
                <a:latin typeface="Calibri"/>
                <a:ea typeface="+mn-ea"/>
                <a:cs typeface="+mn-cs"/>
              </a:rPr>
              <a:t>Merged-seq Encoding</a:t>
            </a: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1"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r>
              <a:rPr kumimoji="0" lang="en-US" sz="1300" b="1" i="0" u="none" strike="noStrike" kern="1200" cap="none" spc="0" normalizeH="0" baseline="0" noProof="0" dirty="0">
                <a:ln>
                  <a:noFill/>
                </a:ln>
                <a:solidFill>
                  <a:sysClr val="windowText" lastClr="000000"/>
                </a:solidFill>
                <a:effectLst/>
                <a:uLnTx/>
                <a:uFillTx/>
                <a:latin typeface="Calibri"/>
                <a:ea typeface="+mn-ea"/>
                <a:cs typeface="+mn-cs"/>
              </a:rPr>
              <a:t>Feature Extractor</a:t>
            </a:r>
            <a:endParaRPr kumimoji="0" lang="en-US" sz="1300" b="0" i="0" u="none" strike="noStrike" kern="1200" cap="none" spc="0" normalizeH="0" baseline="0" noProof="0" dirty="0">
              <a:ln>
                <a:noFill/>
              </a:ln>
              <a:solidFill>
                <a:sysClr val="windowText" lastClr="000000"/>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Multi-layer architecture</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CNN </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processes the sequence vectors</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Different sized kernels capture spatial information at different resolutions</a:t>
            </a: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1"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r>
              <a:rPr kumimoji="0" lang="el-GR" sz="1300" b="1" i="0" u="none" strike="noStrike" kern="1200" cap="none" spc="0" normalizeH="0" baseline="0" noProof="0" dirty="0">
                <a:ln>
                  <a:noFill/>
                </a:ln>
                <a:solidFill>
                  <a:sysClr val="windowText" lastClr="000000"/>
                </a:solidFill>
                <a:effectLst/>
                <a:uLnTx/>
                <a:uFillTx/>
                <a:latin typeface="Calibri"/>
                <a:ea typeface="+mn-ea"/>
                <a:cs typeface="+mn-cs"/>
              </a:rPr>
              <a:t>Ψ-</a:t>
            </a:r>
            <a:r>
              <a:rPr kumimoji="0" lang="en-US" sz="1300" b="1" i="0" u="none" strike="noStrike" kern="1200" cap="none" spc="0" normalizeH="0" baseline="0" noProof="0" dirty="0">
                <a:ln>
                  <a:noFill/>
                </a:ln>
                <a:solidFill>
                  <a:sysClr val="windowText" lastClr="000000"/>
                </a:solidFill>
                <a:effectLst/>
                <a:uLnTx/>
                <a:uFillTx/>
                <a:latin typeface="Calibri"/>
                <a:ea typeface="+mn-ea"/>
                <a:cs typeface="+mn-cs"/>
              </a:rPr>
              <a:t>site Label Predictor</a:t>
            </a:r>
            <a:endParaRPr kumimoji="0" lang="en-US" sz="1300" b="0" i="0" u="none" strike="noStrike" kern="1200" cap="none" spc="0" normalizeH="0" baseline="0" noProof="0" dirty="0">
              <a:ln>
                <a:noFill/>
              </a:ln>
              <a:solidFill>
                <a:sysClr val="windowText" lastClr="000000"/>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2-layer architecture</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FCNN</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 layer</a:t>
            </a: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1"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1" i="0" u="none" strike="noStrike" kern="1200" cap="none" spc="0" normalizeH="0" baseline="0" noProof="0" dirty="0">
              <a:ln>
                <a:noFill/>
              </a:ln>
              <a:solidFill>
                <a:sysClr val="windowText" lastClr="000000"/>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0"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0"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0" i="0" u="none" strike="noStrike" kern="1200" cap="none" spc="0" normalizeH="0" baseline="0" noProof="0" dirty="0">
              <a:ln>
                <a:noFill/>
              </a:ln>
              <a:solidFill>
                <a:sysClr val="windowText" lastClr="000000"/>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p:txBody>
      </p:sp>
      <p:sp>
        <p:nvSpPr>
          <p:cNvPr id="10" name="TextBox 9">
            <a:extLst>
              <a:ext uri="{FF2B5EF4-FFF2-40B4-BE49-F238E27FC236}">
                <a16:creationId xmlns:a16="http://schemas.microsoft.com/office/drawing/2014/main" id="{22C2E1FE-B77F-4ABC-A192-42C660A3B3AA}"/>
              </a:ext>
            </a:extLst>
          </p:cNvPr>
          <p:cNvSpPr txBox="1"/>
          <p:nvPr/>
        </p:nvSpPr>
        <p:spPr>
          <a:xfrm>
            <a:off x="5179098" y="4341731"/>
            <a:ext cx="3398825"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ProximaNovaA-Regular"/>
              </a:rPr>
              <a:t>Fig: Architecture of </a:t>
            </a:r>
            <a:r>
              <a:rPr kumimoji="0" lang="en-US" sz="1000" b="1" i="0" u="none" strike="noStrike" kern="0" cap="none" spc="0" normalizeH="0" baseline="0" noProof="0" dirty="0">
                <a:ln>
                  <a:noFill/>
                </a:ln>
                <a:solidFill>
                  <a:srgbClr val="000000"/>
                </a:solidFill>
                <a:effectLst/>
                <a:uLnTx/>
                <a:uFillTx/>
                <a:latin typeface="ProximaNovaA-Regular"/>
              </a:rPr>
              <a:t>Merged-seq</a:t>
            </a:r>
            <a:r>
              <a:rPr kumimoji="0" lang="en-US" sz="1000" b="0" i="0" u="none" strike="noStrike" kern="0" cap="none" spc="0" normalizeH="0" baseline="0" noProof="0" dirty="0">
                <a:ln>
                  <a:noFill/>
                </a:ln>
                <a:solidFill>
                  <a:srgbClr val="000000"/>
                </a:solidFill>
                <a:effectLst/>
                <a:uLnTx/>
                <a:uFillTx/>
                <a:latin typeface="ProximaNovaA-Regular"/>
              </a:rPr>
              <a:t>, proposed by Aziz et. al. [11]</a:t>
            </a:r>
            <a:endParaRPr kumimoji="0" lang="en-IN" sz="1000" b="0" i="0" u="none" strike="noStrike" kern="0" cap="none" spc="0" normalizeH="0" baseline="0" noProof="0" dirty="0">
              <a:ln>
                <a:noFill/>
              </a:ln>
              <a:solidFill>
                <a:prstClr val="black"/>
              </a:solidFill>
              <a:effectLst/>
              <a:uLnTx/>
              <a:uFillTx/>
            </a:endParaRPr>
          </a:p>
        </p:txBody>
      </p:sp>
      <p:pic>
        <p:nvPicPr>
          <p:cNvPr id="11" name="Picture 10">
            <a:extLst>
              <a:ext uri="{FF2B5EF4-FFF2-40B4-BE49-F238E27FC236}">
                <a16:creationId xmlns:a16="http://schemas.microsoft.com/office/drawing/2014/main" id="{EA68962F-388C-4D29-BAD9-8A78471A152C}"/>
              </a:ext>
            </a:extLst>
          </p:cNvPr>
          <p:cNvPicPr>
            <a:picLocks noChangeAspect="1"/>
          </p:cNvPicPr>
          <p:nvPr/>
        </p:nvPicPr>
        <p:blipFill>
          <a:blip r:embed="rId3"/>
          <a:stretch>
            <a:fillRect/>
          </a:stretch>
        </p:blipFill>
        <p:spPr>
          <a:xfrm>
            <a:off x="4358511" y="1380269"/>
            <a:ext cx="5040000" cy="2910011"/>
          </a:xfrm>
          <a:prstGeom prst="rect">
            <a:avLst/>
          </a:prstGeom>
        </p:spPr>
      </p:pic>
    </p:spTree>
    <p:extLst>
      <p:ext uri="{BB962C8B-B14F-4D97-AF65-F5344CB8AC3E}">
        <p14:creationId xmlns:p14="http://schemas.microsoft.com/office/powerpoint/2010/main" val="686737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99BC1C54-83CB-48DF-88E6-A06439F2FF71}"/>
              </a:ext>
            </a:extLst>
          </p:cNvPr>
          <p:cNvSpPr txBox="1">
            <a:spLocks/>
          </p:cNvSpPr>
          <p:nvPr/>
        </p:nvSpPr>
        <p:spPr bwMode="auto">
          <a:xfrm>
            <a:off x="738892" y="220650"/>
            <a:ext cx="8595608" cy="3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457200" rtl="0" eaLnBrk="1" latinLnBrk="0" hangingPunct="1">
              <a:spcBef>
                <a:spcPct val="0"/>
              </a:spcBef>
              <a:buNone/>
              <a:defRPr sz="3200" b="1" kern="1200">
                <a:solidFill>
                  <a:schemeClr val="tx2"/>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l-GR" sz="3200" b="1" i="0" u="none" strike="noStrike" kern="1200" cap="none" spc="0" normalizeH="0" baseline="0" noProof="0" dirty="0">
                <a:ln>
                  <a:noFill/>
                </a:ln>
                <a:solidFill>
                  <a:srgbClr val="005F8C"/>
                </a:solidFill>
                <a:effectLst/>
                <a:uLnTx/>
                <a:uFillTx/>
                <a:latin typeface="Calibri"/>
                <a:ea typeface="+mj-ea"/>
                <a:cs typeface="+mj-cs"/>
              </a:rPr>
              <a:t>Ψ</a:t>
            </a:r>
            <a:r>
              <a:rPr kumimoji="0" lang="en-US" sz="3200" b="1" i="0" u="none" strike="noStrike" kern="1200" cap="none" spc="0" normalizeH="0" baseline="0" noProof="0" dirty="0">
                <a:ln>
                  <a:noFill/>
                </a:ln>
                <a:solidFill>
                  <a:srgbClr val="005F8C"/>
                </a:solidFill>
                <a:effectLst/>
                <a:uLnTx/>
                <a:uFillTx/>
                <a:latin typeface="Calibri"/>
                <a:ea typeface="+mj-ea"/>
                <a:cs typeface="+mj-cs"/>
              </a:rPr>
              <a:t>-site – Performance of approaches</a:t>
            </a:r>
            <a:endParaRPr kumimoji="0" lang="en-IN" sz="3200" b="1" i="0" u="none" strike="noStrike" kern="1200" cap="none" spc="0" normalizeH="0" baseline="0" noProof="0" dirty="0">
              <a:ln>
                <a:noFill/>
              </a:ln>
              <a:solidFill>
                <a:srgbClr val="005F8C"/>
              </a:solidFill>
              <a:effectLst/>
              <a:uLnTx/>
              <a:uFillTx/>
              <a:latin typeface="Calibri"/>
              <a:ea typeface="+mj-ea"/>
              <a:cs typeface="+mj-cs"/>
            </a:endParaRPr>
          </a:p>
        </p:txBody>
      </p:sp>
      <p:graphicFrame>
        <p:nvGraphicFramePr>
          <p:cNvPr id="7" name="Chart 6">
            <a:extLst>
              <a:ext uri="{FF2B5EF4-FFF2-40B4-BE49-F238E27FC236}">
                <a16:creationId xmlns:a16="http://schemas.microsoft.com/office/drawing/2014/main" id="{D98B42FD-968E-415F-AE25-2FC250DEE638}"/>
              </a:ext>
            </a:extLst>
          </p:cNvPr>
          <p:cNvGraphicFramePr>
            <a:graphicFrameLocks/>
          </p:cNvGraphicFramePr>
          <p:nvPr>
            <p:extLst>
              <p:ext uri="{D42A27DB-BD31-4B8C-83A1-F6EECF244321}">
                <p14:modId xmlns:p14="http://schemas.microsoft.com/office/powerpoint/2010/main" val="3719720936"/>
              </p:ext>
            </p:extLst>
          </p:nvPr>
        </p:nvGraphicFramePr>
        <p:xfrm>
          <a:off x="738892" y="675275"/>
          <a:ext cx="4320000" cy="216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192D9504-1ABF-40BD-98CD-D263904C1CCF}"/>
              </a:ext>
            </a:extLst>
          </p:cNvPr>
          <p:cNvGraphicFramePr>
            <a:graphicFrameLocks/>
          </p:cNvGraphicFramePr>
          <p:nvPr>
            <p:extLst>
              <p:ext uri="{D42A27DB-BD31-4B8C-83A1-F6EECF244321}">
                <p14:modId xmlns:p14="http://schemas.microsoft.com/office/powerpoint/2010/main" val="4097693017"/>
              </p:ext>
            </p:extLst>
          </p:nvPr>
        </p:nvGraphicFramePr>
        <p:xfrm>
          <a:off x="5058892" y="675038"/>
          <a:ext cx="4320000" cy="216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a:extLst>
              <a:ext uri="{FF2B5EF4-FFF2-40B4-BE49-F238E27FC236}">
                <a16:creationId xmlns:a16="http://schemas.microsoft.com/office/drawing/2014/main" id="{F4781111-9D66-470D-8814-6A4F3D319FBB}"/>
              </a:ext>
            </a:extLst>
          </p:cNvPr>
          <p:cNvGraphicFramePr>
            <a:graphicFrameLocks/>
          </p:cNvGraphicFramePr>
          <p:nvPr>
            <p:extLst>
              <p:ext uri="{D42A27DB-BD31-4B8C-83A1-F6EECF244321}">
                <p14:modId xmlns:p14="http://schemas.microsoft.com/office/powerpoint/2010/main" val="1091333374"/>
              </p:ext>
            </p:extLst>
          </p:nvPr>
        </p:nvGraphicFramePr>
        <p:xfrm>
          <a:off x="2898892" y="2905600"/>
          <a:ext cx="4320000" cy="2520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842823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99BC1C54-83CB-48DF-88E6-A06439F2FF71}"/>
              </a:ext>
            </a:extLst>
          </p:cNvPr>
          <p:cNvSpPr txBox="1">
            <a:spLocks/>
          </p:cNvSpPr>
          <p:nvPr/>
        </p:nvSpPr>
        <p:spPr bwMode="auto">
          <a:xfrm>
            <a:off x="738892" y="220650"/>
            <a:ext cx="8595608" cy="3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457200" rtl="0" eaLnBrk="1" latinLnBrk="0" hangingPunct="1">
              <a:spcBef>
                <a:spcPct val="0"/>
              </a:spcBef>
              <a:buNone/>
              <a:defRPr sz="3200" b="1" kern="1200">
                <a:solidFill>
                  <a:schemeClr val="tx2"/>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l-GR" sz="3200" b="1" i="0" u="none" strike="noStrike" kern="1200" cap="none" spc="0" normalizeH="0" baseline="0" noProof="0" dirty="0">
                <a:ln>
                  <a:noFill/>
                </a:ln>
                <a:solidFill>
                  <a:srgbClr val="005F8C"/>
                </a:solidFill>
                <a:effectLst/>
                <a:uLnTx/>
                <a:uFillTx/>
                <a:latin typeface="Calibri"/>
                <a:ea typeface="+mj-ea"/>
                <a:cs typeface="+mj-cs"/>
              </a:rPr>
              <a:t>Ψ</a:t>
            </a:r>
            <a:r>
              <a:rPr kumimoji="0" lang="en-US" sz="3200" b="1" i="0" u="none" strike="noStrike" kern="1200" cap="none" spc="0" normalizeH="0" baseline="0" noProof="0" dirty="0">
                <a:ln>
                  <a:noFill/>
                </a:ln>
                <a:solidFill>
                  <a:srgbClr val="005F8C"/>
                </a:solidFill>
                <a:effectLst/>
                <a:uLnTx/>
                <a:uFillTx/>
                <a:latin typeface="Calibri"/>
                <a:ea typeface="+mj-ea"/>
                <a:cs typeface="+mj-cs"/>
              </a:rPr>
              <a:t>-site – Performance of approaches</a:t>
            </a:r>
            <a:endParaRPr kumimoji="0" lang="en-IN" sz="3200" b="1" i="0" u="none" strike="noStrike" kern="1200" cap="none" spc="0" normalizeH="0" baseline="0" noProof="0" dirty="0">
              <a:ln>
                <a:noFill/>
              </a:ln>
              <a:solidFill>
                <a:srgbClr val="005F8C"/>
              </a:solidFill>
              <a:effectLst/>
              <a:uLnTx/>
              <a:uFillTx/>
              <a:latin typeface="Calibri"/>
              <a:ea typeface="+mj-ea"/>
              <a:cs typeface="+mj-cs"/>
            </a:endParaRPr>
          </a:p>
        </p:txBody>
      </p:sp>
      <p:graphicFrame>
        <p:nvGraphicFramePr>
          <p:cNvPr id="6" name="Chart 5">
            <a:extLst>
              <a:ext uri="{FF2B5EF4-FFF2-40B4-BE49-F238E27FC236}">
                <a16:creationId xmlns:a16="http://schemas.microsoft.com/office/drawing/2014/main" id="{E53179D9-4D82-4333-B3B4-82AC5E08D1CC}"/>
              </a:ext>
            </a:extLst>
          </p:cNvPr>
          <p:cNvGraphicFramePr>
            <a:graphicFrameLocks/>
          </p:cNvGraphicFramePr>
          <p:nvPr>
            <p:extLst>
              <p:ext uri="{D42A27DB-BD31-4B8C-83A1-F6EECF244321}">
                <p14:modId xmlns:p14="http://schemas.microsoft.com/office/powerpoint/2010/main" val="3388608459"/>
              </p:ext>
            </p:extLst>
          </p:nvPr>
        </p:nvGraphicFramePr>
        <p:xfrm>
          <a:off x="738892" y="1283939"/>
          <a:ext cx="4320000" cy="324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F276B940-59EE-48A6-A396-FEF462C0097B}"/>
              </a:ext>
            </a:extLst>
          </p:cNvPr>
          <p:cNvGraphicFramePr>
            <a:graphicFrameLocks/>
          </p:cNvGraphicFramePr>
          <p:nvPr>
            <p:extLst>
              <p:ext uri="{D42A27DB-BD31-4B8C-83A1-F6EECF244321}">
                <p14:modId xmlns:p14="http://schemas.microsoft.com/office/powerpoint/2010/main" val="4190136975"/>
              </p:ext>
            </p:extLst>
          </p:nvPr>
        </p:nvGraphicFramePr>
        <p:xfrm>
          <a:off x="5129406" y="1283938"/>
          <a:ext cx="4320000" cy="2934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1475844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99BC1C54-83CB-48DF-88E6-A06439F2FF71}"/>
              </a:ext>
            </a:extLst>
          </p:cNvPr>
          <p:cNvSpPr txBox="1">
            <a:spLocks/>
          </p:cNvSpPr>
          <p:nvPr/>
        </p:nvSpPr>
        <p:spPr bwMode="auto">
          <a:xfrm>
            <a:off x="738892" y="220650"/>
            <a:ext cx="8595608" cy="3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457200" rtl="0" eaLnBrk="1" latinLnBrk="0" hangingPunct="1">
              <a:spcBef>
                <a:spcPct val="0"/>
              </a:spcBef>
              <a:buNone/>
              <a:defRPr sz="3200" b="1" kern="1200">
                <a:solidFill>
                  <a:schemeClr val="tx2"/>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005F8C"/>
                </a:solidFill>
                <a:effectLst/>
                <a:uLnTx/>
                <a:uFillTx/>
                <a:latin typeface="Calibri"/>
                <a:ea typeface="+mj-ea"/>
                <a:cs typeface="+mj-cs"/>
              </a:rPr>
              <a:t>Conclusion</a:t>
            </a:r>
            <a:endParaRPr kumimoji="0" lang="en-IN" sz="3200" b="1" i="0" u="none" strike="noStrike" kern="1200" cap="none" spc="0" normalizeH="0" baseline="0" noProof="0" dirty="0">
              <a:ln>
                <a:noFill/>
              </a:ln>
              <a:solidFill>
                <a:srgbClr val="005F8C"/>
              </a:solidFill>
              <a:effectLst/>
              <a:uLnTx/>
              <a:uFillTx/>
              <a:latin typeface="Calibri"/>
              <a:ea typeface="+mj-ea"/>
              <a:cs typeface="+mj-cs"/>
            </a:endParaRPr>
          </a:p>
        </p:txBody>
      </p:sp>
      <p:sp>
        <p:nvSpPr>
          <p:cNvPr id="5" name="Content Placeholder 2">
            <a:extLst>
              <a:ext uri="{FF2B5EF4-FFF2-40B4-BE49-F238E27FC236}">
                <a16:creationId xmlns:a16="http://schemas.microsoft.com/office/drawing/2014/main" id="{38FF028D-8CB6-4471-B54D-D117148C288B}"/>
              </a:ext>
            </a:extLst>
          </p:cNvPr>
          <p:cNvSpPr txBox="1">
            <a:spLocks/>
          </p:cNvSpPr>
          <p:nvPr/>
        </p:nvSpPr>
        <p:spPr>
          <a:xfrm>
            <a:off x="738892" y="698231"/>
            <a:ext cx="8733255" cy="4273531"/>
          </a:xfrm>
        </p:spPr>
        <p:txBody>
          <a:bodyPr/>
          <a:lstStyle>
            <a:lvl1pPr marL="234000" indent="-234000" algn="l" defTabSz="457200" rtl="0" eaLnBrk="1" latinLnBrk="0" hangingPunct="1">
              <a:spcBef>
                <a:spcPts val="1200"/>
              </a:spcBef>
              <a:buClrTx/>
              <a:buSzPct val="100000"/>
              <a:buFont typeface="Wingdings" charset="2"/>
              <a:buChar char="§"/>
              <a:defRPr lang="de-DE" sz="2400" b="1" i="0" kern="1200" baseline="0" dirty="0" smtClean="0">
                <a:solidFill>
                  <a:schemeClr val="tx1"/>
                </a:solidFill>
                <a:latin typeface="+mn-lt"/>
                <a:ea typeface="+mn-ea"/>
                <a:cs typeface="+mn-cs"/>
              </a:defRPr>
            </a:lvl1pPr>
            <a:lvl2pPr marL="742950" indent="-285750" algn="l" defTabSz="457200" rtl="0" eaLnBrk="1" latinLnBrk="0" hangingPunct="1">
              <a:spcBef>
                <a:spcPct val="20000"/>
              </a:spcBef>
              <a:buFont typeface="Wingdings" charset="2"/>
              <a:buChar char="§"/>
              <a:defRPr lang="de-DE" sz="2000" b="1" i="0" kern="1200" baseline="0" dirty="0" smtClean="0">
                <a:solidFill>
                  <a:schemeClr val="accent4">
                    <a:lumMod val="75000"/>
                  </a:schemeClr>
                </a:solidFill>
                <a:latin typeface="+mn-lt"/>
                <a:ea typeface="+mn-ea"/>
                <a:cs typeface="+mn-cs"/>
              </a:defRPr>
            </a:lvl2pPr>
            <a:lvl3pPr marL="1143000" indent="-228600" algn="l" defTabSz="457200" rtl="0" eaLnBrk="1" latinLnBrk="0" hangingPunct="1">
              <a:spcBef>
                <a:spcPct val="20000"/>
              </a:spcBef>
              <a:buFont typeface="Wingdings" charset="2"/>
              <a:buChar char="§"/>
              <a:defRPr lang="de-DE" sz="2000" b="1" i="0" kern="1200" baseline="0" dirty="0" smtClean="0">
                <a:solidFill>
                  <a:schemeClr val="accent4">
                    <a:lumMod val="75000"/>
                  </a:schemeClr>
                </a:solidFill>
                <a:latin typeface="+mn-lt"/>
                <a:ea typeface="+mn-ea"/>
                <a:cs typeface="+mn-cs"/>
              </a:defRPr>
            </a:lvl3pPr>
            <a:lvl4pPr marL="1600200" indent="-228600" algn="l" defTabSz="457200" rtl="0" eaLnBrk="1" latinLnBrk="0" hangingPunct="1">
              <a:spcBef>
                <a:spcPct val="20000"/>
              </a:spcBef>
              <a:buFont typeface="Wingdings" charset="2"/>
              <a:buChar char="§"/>
              <a:defRPr lang="de-DE" sz="2000" b="0" i="0" kern="1200" baseline="0" dirty="0" smtClean="0">
                <a:solidFill>
                  <a:schemeClr val="accent4">
                    <a:lumMod val="75000"/>
                  </a:schemeClr>
                </a:solidFill>
                <a:latin typeface="+mn-lt"/>
                <a:ea typeface="+mn-ea"/>
                <a:cs typeface="+mn-cs"/>
              </a:defRPr>
            </a:lvl4pPr>
            <a:lvl5pPr marL="2057400" indent="-228600" algn="l" defTabSz="457200" rtl="0" eaLnBrk="1" latinLnBrk="0" hangingPunct="1">
              <a:spcBef>
                <a:spcPct val="20000"/>
              </a:spcBef>
              <a:buFont typeface="Wingdings" charset="2"/>
              <a:buChar char="§"/>
              <a:defRPr lang="de-DE" sz="2000" kern="1200" baseline="0" dirty="0">
                <a:solidFill>
                  <a:schemeClr val="accent4">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r>
              <a:rPr kumimoji="0" lang="en-US" sz="1300" b="1" i="0" u="none" strike="noStrike" kern="1200" cap="none" spc="0" normalizeH="0" baseline="0" noProof="0" dirty="0">
                <a:ln>
                  <a:noFill/>
                </a:ln>
                <a:solidFill>
                  <a:sysClr val="windowText" lastClr="000000"/>
                </a:solidFill>
                <a:effectLst/>
                <a:uLnTx/>
                <a:uFillTx/>
                <a:latin typeface="Calibri"/>
                <a:ea typeface="+mn-ea"/>
                <a:cs typeface="+mn-cs"/>
              </a:rPr>
              <a:t>State of the art</a:t>
            </a:r>
            <a:endParaRPr kumimoji="0" lang="en-US" sz="1300" b="0" i="0" u="none" strike="noStrike" kern="1200" cap="none" spc="0" normalizeH="0" baseline="0" noProof="0" dirty="0">
              <a:ln>
                <a:noFill/>
              </a:ln>
              <a:solidFill>
                <a:sysClr val="windowText" lastClr="000000"/>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Huge repository of </a:t>
            </a: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in-silico methods </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for prediction of EPI and </a:t>
            </a:r>
            <a:r>
              <a:rPr kumimoji="0" lang="el-GR" sz="1300" b="0" i="0" u="none" strike="noStrike" kern="1200" cap="none" spc="0" normalizeH="0" baseline="0" noProof="0" dirty="0">
                <a:ln>
                  <a:noFill/>
                </a:ln>
                <a:solidFill>
                  <a:srgbClr val="828C96">
                    <a:lumMod val="75000"/>
                  </a:srgbClr>
                </a:solidFill>
                <a:effectLst/>
                <a:uLnTx/>
                <a:uFillTx/>
                <a:latin typeface="Calibri"/>
                <a:ea typeface="+mn-ea"/>
                <a:cs typeface="+mn-cs"/>
              </a:rPr>
              <a:t>Ψ-</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sites in DNA and RNA sequences respectively</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1" i="0" u="none" strike="noStrike" kern="1200" cap="none" spc="0" normalizeH="0" baseline="0" noProof="0" dirty="0">
                <a:ln>
                  <a:noFill/>
                </a:ln>
                <a:solidFill>
                  <a:srgbClr val="005F8C"/>
                </a:solidFill>
                <a:effectLst/>
                <a:uLnTx/>
                <a:uFillTx/>
                <a:latin typeface="Calibri"/>
                <a:ea typeface="+mn-ea"/>
                <a:cs typeface="+mn-cs"/>
              </a:rPr>
              <a:t>Trend: </a:t>
            </a: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Machine Learning </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approaches focus on </a:t>
            </a: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Ensemble </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methods</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Advent of </a:t>
            </a: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Deep Learning</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 to learn important features from data</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DL approaches out-perform ML approaches</a:t>
            </a: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1"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r>
              <a:rPr kumimoji="0" lang="en-US" sz="1300" b="1" i="0" u="none" strike="noStrike" kern="1200" cap="none" spc="0" normalizeH="0" baseline="0" noProof="0" dirty="0">
                <a:ln>
                  <a:noFill/>
                </a:ln>
                <a:solidFill>
                  <a:sysClr val="windowText" lastClr="000000"/>
                </a:solidFill>
                <a:effectLst/>
                <a:uLnTx/>
                <a:uFillTx/>
                <a:latin typeface="Calibri"/>
                <a:ea typeface="+mn-ea"/>
                <a:cs typeface="+mn-cs"/>
              </a:rPr>
              <a:t>Issues with surveyed researches</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Performance of approaches </a:t>
            </a: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not comparable </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directly in some instances</a:t>
            </a: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Non-uniform set of metrics and datasets </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among evaluation of approaches</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Need consensus in community to structure these aspects to </a:t>
            </a: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identify progress </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clearly</a:t>
            </a:r>
          </a:p>
          <a:p>
            <a:pPr marL="0" marR="0" lvl="0" indent="0" algn="l" defTabSz="457200" rtl="0" eaLnBrk="1" fontAlgn="auto" latinLnBrk="0" hangingPunct="1">
              <a:lnSpc>
                <a:spcPct val="100000"/>
              </a:lnSpc>
              <a:spcBef>
                <a:spcPts val="360"/>
              </a:spcBef>
              <a:spcAft>
                <a:spcPts val="0"/>
              </a:spcAft>
              <a:buClrTx/>
              <a:buSzPct val="100000"/>
              <a:buFont typeface="Wingdings" charset="2"/>
              <a:buNone/>
              <a:tabLst/>
              <a:defRPr/>
            </a:pPr>
            <a:endParaRPr kumimoji="0" lang="en-US" sz="1300" b="1"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r>
              <a:rPr kumimoji="0" lang="en-US" sz="1300" b="1" i="0" u="none" strike="noStrike" kern="1200" cap="none" spc="0" normalizeH="0" baseline="0" noProof="0" dirty="0">
                <a:ln>
                  <a:noFill/>
                </a:ln>
                <a:solidFill>
                  <a:sysClr val="windowText" lastClr="000000"/>
                </a:solidFill>
                <a:effectLst/>
                <a:uLnTx/>
                <a:uFillTx/>
                <a:latin typeface="Calibri"/>
                <a:ea typeface="+mn-ea"/>
                <a:cs typeface="+mn-cs"/>
              </a:rPr>
              <a:t>Further research opportunities</a:t>
            </a:r>
            <a:endParaRPr kumimoji="0" lang="en-US" sz="1300" b="0" i="0" u="none" strike="noStrike" kern="1200" cap="none" spc="0" normalizeH="0" baseline="0" noProof="0" dirty="0">
              <a:ln>
                <a:noFill/>
              </a:ln>
              <a:solidFill>
                <a:sysClr val="windowText" lastClr="000000"/>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Comparison between </a:t>
            </a: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predictive power </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of different types of features</a:t>
            </a: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Analyze if certain type of feature, or a hybrid set of features outperforms others</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Application of </a:t>
            </a: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RNN</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 and hybrid layers for </a:t>
            </a:r>
            <a:r>
              <a:rPr kumimoji="0" lang="el-GR" sz="1300" b="0" i="0" u="none" strike="noStrike" kern="1200" cap="none" spc="0" normalizeH="0" baseline="0" noProof="0" dirty="0">
                <a:ln>
                  <a:noFill/>
                </a:ln>
                <a:solidFill>
                  <a:srgbClr val="828C96">
                    <a:lumMod val="75000"/>
                  </a:srgbClr>
                </a:solidFill>
                <a:effectLst/>
                <a:uLnTx/>
                <a:uFillTx/>
                <a:latin typeface="Calibri"/>
                <a:ea typeface="+mn-ea"/>
                <a:cs typeface="+mn-cs"/>
              </a:rPr>
              <a:t>Ψ-</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site prediction, like in EPI</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Application of </a:t>
            </a: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Natural Language Processing</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 embeddings for </a:t>
            </a:r>
            <a:r>
              <a:rPr kumimoji="0" lang="el-GR" sz="1300" b="0" i="0" u="none" strike="noStrike" kern="1200" cap="none" spc="0" normalizeH="0" baseline="0" noProof="0" dirty="0">
                <a:ln>
                  <a:noFill/>
                </a:ln>
                <a:solidFill>
                  <a:srgbClr val="828C96">
                    <a:lumMod val="75000"/>
                  </a:srgbClr>
                </a:solidFill>
                <a:effectLst/>
                <a:uLnTx/>
                <a:uFillTx/>
                <a:latin typeface="Calibri"/>
                <a:ea typeface="+mn-ea"/>
                <a:cs typeface="+mn-cs"/>
              </a:rPr>
              <a:t>Ψ-</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site prediction, like in EPI</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1"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0"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0"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0"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0" i="0" u="none" strike="noStrike" kern="1200" cap="none" spc="0" normalizeH="0" baseline="0" noProof="0" dirty="0">
              <a:ln>
                <a:noFill/>
              </a:ln>
              <a:solidFill>
                <a:sysClr val="windowText" lastClr="000000"/>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p:txBody>
      </p:sp>
    </p:spTree>
    <p:extLst>
      <p:ext uri="{BB962C8B-B14F-4D97-AF65-F5344CB8AC3E}">
        <p14:creationId xmlns:p14="http://schemas.microsoft.com/office/powerpoint/2010/main" val="739118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34D4ACA-1C74-49B7-835F-1DBB1FB22DEE}"/>
              </a:ext>
            </a:extLst>
          </p:cNvPr>
          <p:cNvSpPr txBox="1">
            <a:spLocks/>
          </p:cNvSpPr>
          <p:nvPr/>
        </p:nvSpPr>
        <p:spPr bwMode="auto">
          <a:xfrm>
            <a:off x="738892" y="272325"/>
            <a:ext cx="8595608" cy="3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457200" rtl="0" eaLnBrk="1" latinLnBrk="0" hangingPunct="1">
              <a:spcBef>
                <a:spcPct val="0"/>
              </a:spcBef>
              <a:buNone/>
              <a:defRPr sz="3200" b="1" kern="1200">
                <a:solidFill>
                  <a:schemeClr val="tx2"/>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005F8C"/>
                </a:solidFill>
                <a:effectLst/>
                <a:uLnTx/>
                <a:uFillTx/>
                <a:latin typeface="Calibri"/>
                <a:ea typeface="+mj-ea"/>
                <a:cs typeface="+mj-cs"/>
              </a:rPr>
              <a:t>Concepts of biology</a:t>
            </a:r>
            <a:endParaRPr kumimoji="0" lang="en-IN" sz="3200" b="1" i="0" u="none" strike="noStrike" kern="1200" cap="none" spc="0" normalizeH="0" baseline="0" noProof="0" dirty="0">
              <a:ln>
                <a:noFill/>
              </a:ln>
              <a:solidFill>
                <a:srgbClr val="005F8C"/>
              </a:solidFill>
              <a:effectLst/>
              <a:uLnTx/>
              <a:uFillTx/>
              <a:latin typeface="Calibri"/>
              <a:ea typeface="+mj-ea"/>
              <a:cs typeface="+mj-cs"/>
            </a:endParaRPr>
          </a:p>
        </p:txBody>
      </p:sp>
      <p:sp>
        <p:nvSpPr>
          <p:cNvPr id="5" name="Content Placeholder 2">
            <a:extLst>
              <a:ext uri="{FF2B5EF4-FFF2-40B4-BE49-F238E27FC236}">
                <a16:creationId xmlns:a16="http://schemas.microsoft.com/office/drawing/2014/main" id="{1EDD699C-038A-4271-AA94-4AE1939AC69B}"/>
              </a:ext>
            </a:extLst>
          </p:cNvPr>
          <p:cNvSpPr txBox="1">
            <a:spLocks/>
          </p:cNvSpPr>
          <p:nvPr/>
        </p:nvSpPr>
        <p:spPr>
          <a:xfrm>
            <a:off x="738892" y="863652"/>
            <a:ext cx="5431144" cy="4016766"/>
          </a:xfrm>
        </p:spPr>
        <p:txBody>
          <a:bodyPr/>
          <a:lstStyle>
            <a:lvl1pPr marL="234000" indent="-234000" algn="l" defTabSz="457200" rtl="0" eaLnBrk="1" latinLnBrk="0" hangingPunct="1">
              <a:spcBef>
                <a:spcPts val="1200"/>
              </a:spcBef>
              <a:buClrTx/>
              <a:buSzPct val="100000"/>
              <a:buFont typeface="Wingdings" charset="2"/>
              <a:buChar char="§"/>
              <a:defRPr lang="de-DE" sz="2400" b="1" i="0" kern="1200" baseline="0" dirty="0" smtClean="0">
                <a:solidFill>
                  <a:schemeClr val="tx1"/>
                </a:solidFill>
                <a:latin typeface="+mn-lt"/>
                <a:ea typeface="+mn-ea"/>
                <a:cs typeface="+mn-cs"/>
              </a:defRPr>
            </a:lvl1pPr>
            <a:lvl2pPr marL="742950" indent="-285750" algn="l" defTabSz="457200" rtl="0" eaLnBrk="1" latinLnBrk="0" hangingPunct="1">
              <a:spcBef>
                <a:spcPct val="20000"/>
              </a:spcBef>
              <a:buFont typeface="Wingdings" charset="2"/>
              <a:buChar char="§"/>
              <a:defRPr lang="de-DE" sz="2000" b="1" i="0" kern="1200" baseline="0" dirty="0" smtClean="0">
                <a:solidFill>
                  <a:schemeClr val="accent4">
                    <a:lumMod val="75000"/>
                  </a:schemeClr>
                </a:solidFill>
                <a:latin typeface="+mn-lt"/>
                <a:ea typeface="+mn-ea"/>
                <a:cs typeface="+mn-cs"/>
              </a:defRPr>
            </a:lvl2pPr>
            <a:lvl3pPr marL="1143000" indent="-228600" algn="l" defTabSz="457200" rtl="0" eaLnBrk="1" latinLnBrk="0" hangingPunct="1">
              <a:spcBef>
                <a:spcPct val="20000"/>
              </a:spcBef>
              <a:buFont typeface="Wingdings" charset="2"/>
              <a:buChar char="§"/>
              <a:defRPr lang="de-DE" sz="2000" b="1" i="0" kern="1200" baseline="0" dirty="0" smtClean="0">
                <a:solidFill>
                  <a:schemeClr val="accent4">
                    <a:lumMod val="75000"/>
                  </a:schemeClr>
                </a:solidFill>
                <a:latin typeface="+mn-lt"/>
                <a:ea typeface="+mn-ea"/>
                <a:cs typeface="+mn-cs"/>
              </a:defRPr>
            </a:lvl3pPr>
            <a:lvl4pPr marL="1600200" indent="-228600" algn="l" defTabSz="457200" rtl="0" eaLnBrk="1" latinLnBrk="0" hangingPunct="1">
              <a:spcBef>
                <a:spcPct val="20000"/>
              </a:spcBef>
              <a:buFont typeface="Wingdings" charset="2"/>
              <a:buChar char="§"/>
              <a:defRPr lang="de-DE" sz="2000" b="0" i="0" kern="1200" baseline="0" dirty="0" smtClean="0">
                <a:solidFill>
                  <a:schemeClr val="accent4">
                    <a:lumMod val="75000"/>
                  </a:schemeClr>
                </a:solidFill>
                <a:latin typeface="+mn-lt"/>
                <a:ea typeface="+mn-ea"/>
                <a:cs typeface="+mn-cs"/>
              </a:defRPr>
            </a:lvl4pPr>
            <a:lvl5pPr marL="2057400" indent="-228600" algn="l" defTabSz="457200" rtl="0" eaLnBrk="1" latinLnBrk="0" hangingPunct="1">
              <a:spcBef>
                <a:spcPct val="20000"/>
              </a:spcBef>
              <a:buFont typeface="Wingdings" charset="2"/>
              <a:buChar char="§"/>
              <a:defRPr lang="de-DE" sz="2000" kern="1200" baseline="0" dirty="0">
                <a:solidFill>
                  <a:schemeClr val="accent4">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r>
              <a:rPr kumimoji="0" lang="en-US" sz="1300" b="1" i="0" u="none" strike="noStrike" kern="1200" cap="none" spc="0" normalizeH="0" baseline="0" noProof="0" dirty="0">
                <a:ln>
                  <a:noFill/>
                </a:ln>
                <a:solidFill>
                  <a:sysClr val="windowText" lastClr="000000"/>
                </a:solidFill>
                <a:effectLst/>
                <a:uLnTx/>
                <a:uFillTx/>
                <a:latin typeface="Calibri"/>
                <a:ea typeface="+mn-ea"/>
                <a:cs typeface="+mn-cs"/>
              </a:rPr>
              <a:t>Cells</a:t>
            </a:r>
            <a:endParaRPr kumimoji="0" lang="en-US" sz="1300" b="0" i="0" u="none" strike="noStrike" kern="1200" cap="none" spc="0" normalizeH="0" baseline="0" noProof="0" dirty="0">
              <a:ln>
                <a:noFill/>
              </a:ln>
              <a:solidFill>
                <a:sysClr val="windowText" lastClr="000000"/>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Basic building block of all living organisms</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Contains genetic material</a:t>
            </a: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1"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r>
              <a:rPr kumimoji="0" lang="en-US" sz="1300" b="1" i="0" u="none" strike="noStrike" kern="1200" cap="none" spc="0" normalizeH="0" baseline="0" noProof="0" dirty="0">
                <a:ln>
                  <a:noFill/>
                </a:ln>
                <a:solidFill>
                  <a:sysClr val="windowText" lastClr="000000"/>
                </a:solidFill>
                <a:effectLst/>
                <a:uLnTx/>
                <a:uFillTx/>
                <a:latin typeface="Calibri"/>
                <a:ea typeface="+mn-ea"/>
                <a:cs typeface="+mn-cs"/>
              </a:rPr>
              <a:t>Genetic information of an organism</a:t>
            </a:r>
            <a:endParaRPr kumimoji="0" lang="en-US" sz="1300" b="0" i="0" u="none" strike="noStrike" kern="1200" cap="none" spc="0" normalizeH="0" baseline="0" noProof="0" dirty="0">
              <a:ln>
                <a:noFill/>
              </a:ln>
              <a:solidFill>
                <a:sysClr val="windowText" lastClr="000000"/>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Defines the form and function of the organism</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Defines all biological/biochemical activities</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Preserved in nucleic acids</a:t>
            </a: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1"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r>
              <a:rPr kumimoji="0" lang="en-US" sz="1300" b="1" i="0" u="none" strike="noStrike" kern="1200" cap="none" spc="0" normalizeH="0" baseline="0" noProof="0" dirty="0">
                <a:ln>
                  <a:noFill/>
                </a:ln>
                <a:solidFill>
                  <a:sysClr val="windowText" lastClr="000000"/>
                </a:solidFill>
                <a:effectLst/>
                <a:uLnTx/>
                <a:uFillTx/>
                <a:latin typeface="Calibri"/>
                <a:ea typeface="+mn-ea"/>
                <a:cs typeface="+mn-cs"/>
              </a:rPr>
              <a:t>Nucleic acids</a:t>
            </a:r>
            <a:endParaRPr kumimoji="0" lang="en-US" sz="1300" b="0" i="0" u="none" strike="noStrike" kern="1200" cap="none" spc="0" normalizeH="0" baseline="0" noProof="0" dirty="0">
              <a:ln>
                <a:noFill/>
              </a:ln>
              <a:solidFill>
                <a:sysClr val="windowText" lastClr="000000"/>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One of the </a:t>
            </a:r>
            <a:r>
              <a:rPr kumimoji="0" lang="en-US" sz="1300" b="0" i="1" u="none" strike="noStrike" kern="1200" cap="none" spc="0" normalizeH="0" baseline="0" noProof="0" dirty="0">
                <a:ln>
                  <a:noFill/>
                </a:ln>
                <a:solidFill>
                  <a:srgbClr val="828C96">
                    <a:lumMod val="75000"/>
                  </a:srgbClr>
                </a:solidFill>
                <a:effectLst/>
                <a:uLnTx/>
                <a:uFillTx/>
                <a:latin typeface="Calibri"/>
                <a:ea typeface="+mn-ea"/>
                <a:cs typeface="+mn-cs"/>
              </a:rPr>
              <a:t>macro-molecules essential for life</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Composed of Nucleotides</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Deoxyribonucleic acid (DNA)</a:t>
            </a: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IN" sz="1300" b="0" i="0" u="none" strike="noStrike" kern="1200" cap="none" spc="0" normalizeH="0" baseline="0" noProof="0" dirty="0">
                <a:ln>
                  <a:noFill/>
                </a:ln>
                <a:solidFill>
                  <a:srgbClr val="828C96">
                    <a:lumMod val="75000"/>
                  </a:srgbClr>
                </a:solidFill>
                <a:effectLst/>
                <a:uLnTx/>
                <a:uFillTx/>
                <a:latin typeface="Calibri"/>
                <a:ea typeface="+mn-ea"/>
                <a:cs typeface="+mn-cs"/>
              </a:rPr>
              <a:t>Two strands of polynucleotide chains in a </a:t>
            </a:r>
            <a:r>
              <a:rPr kumimoji="0" lang="en-IN" sz="1300" b="0" i="1" u="none" strike="noStrike" kern="1200" cap="none" spc="0" normalizeH="0" baseline="0" noProof="0" dirty="0">
                <a:ln>
                  <a:noFill/>
                </a:ln>
                <a:solidFill>
                  <a:srgbClr val="828C96">
                    <a:lumMod val="75000"/>
                  </a:srgbClr>
                </a:solidFill>
                <a:effectLst/>
                <a:uLnTx/>
                <a:uFillTx/>
                <a:latin typeface="Calibri"/>
                <a:ea typeface="+mn-ea"/>
                <a:cs typeface="+mn-cs"/>
              </a:rPr>
              <a:t>double helix structure</a:t>
            </a:r>
            <a:endParaRPr kumimoji="0" lang="en-US" sz="1300" b="0" i="1" u="none" strike="noStrike" kern="1200" cap="none" spc="0" normalizeH="0" baseline="0" noProof="0" dirty="0">
              <a:ln>
                <a:noFill/>
              </a:ln>
              <a:solidFill>
                <a:srgbClr val="828C96">
                  <a:lumMod val="75000"/>
                </a:srgbClr>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Ribonucleic acid (RNA)</a:t>
            </a: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IN" sz="1300" b="0" i="0" u="none" strike="noStrike" kern="1200" cap="none" spc="0" normalizeH="0" baseline="0" noProof="0" dirty="0">
                <a:ln>
                  <a:noFill/>
                </a:ln>
                <a:solidFill>
                  <a:srgbClr val="828C96">
                    <a:lumMod val="75000"/>
                  </a:srgbClr>
                </a:solidFill>
                <a:effectLst/>
                <a:uLnTx/>
                <a:uFillTx/>
                <a:latin typeface="Calibri"/>
                <a:ea typeface="+mn-ea"/>
                <a:cs typeface="+mn-cs"/>
              </a:rPr>
              <a:t>A single strand of polynucleotide chain </a:t>
            </a:r>
            <a:r>
              <a:rPr kumimoji="0" lang="en-IN" sz="1300" b="0" i="1" u="none" strike="noStrike" kern="1200" cap="none" spc="0" normalizeH="0" baseline="0" noProof="0" dirty="0">
                <a:ln>
                  <a:noFill/>
                </a:ln>
                <a:solidFill>
                  <a:srgbClr val="828C96">
                    <a:lumMod val="75000"/>
                  </a:srgbClr>
                </a:solidFill>
                <a:effectLst/>
                <a:uLnTx/>
                <a:uFillTx/>
                <a:latin typeface="Calibri"/>
                <a:ea typeface="+mn-ea"/>
                <a:cs typeface="+mn-cs"/>
              </a:rPr>
              <a:t>wrapped on itself</a:t>
            </a:r>
            <a:endParaRPr kumimoji="0" lang="en-US" sz="1300" b="0" i="1" u="none" strike="noStrike" kern="1200" cap="none" spc="0" normalizeH="0" baseline="0" noProof="0" dirty="0">
              <a:ln>
                <a:noFill/>
              </a:ln>
              <a:solidFill>
                <a:srgbClr val="828C96">
                  <a:lumMod val="75000"/>
                </a:srgbClr>
              </a:solidFill>
              <a:effectLst/>
              <a:uLnTx/>
              <a:uFillTx/>
              <a:latin typeface="Calibri"/>
              <a:ea typeface="+mn-ea"/>
              <a:cs typeface="+mn-cs"/>
            </a:endParaRPr>
          </a:p>
        </p:txBody>
      </p:sp>
      <p:pic>
        <p:nvPicPr>
          <p:cNvPr id="7" name="Picture 2" descr="Diagram, schematic&#10;&#10;Description automatically generated">
            <a:extLst>
              <a:ext uri="{FF2B5EF4-FFF2-40B4-BE49-F238E27FC236}">
                <a16:creationId xmlns:a16="http://schemas.microsoft.com/office/drawing/2014/main" id="{2E52EE09-B791-4D8E-B398-98DAADCA35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916" y="732236"/>
            <a:ext cx="2880000" cy="1921521"/>
          </a:xfrm>
          <a:prstGeom prst="rect">
            <a:avLst/>
          </a:prstGeom>
          <a:noFill/>
        </p:spPr>
      </p:pic>
      <p:sp>
        <p:nvSpPr>
          <p:cNvPr id="8" name="TextBox 7">
            <a:extLst>
              <a:ext uri="{FF2B5EF4-FFF2-40B4-BE49-F238E27FC236}">
                <a16:creationId xmlns:a16="http://schemas.microsoft.com/office/drawing/2014/main" id="{B5301C17-F0A8-4A3D-8711-40CEE5B67C2E}"/>
              </a:ext>
            </a:extLst>
          </p:cNvPr>
          <p:cNvSpPr txBox="1"/>
          <p:nvPr/>
        </p:nvSpPr>
        <p:spPr>
          <a:xfrm>
            <a:off x="6473916" y="2687369"/>
            <a:ext cx="2880000" cy="400110"/>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ProximaNovaA-Regular"/>
              </a:rPr>
              <a:t>Fig: Outline of an animal cell showing the nucleus, cell membrane and some other organelles [1]</a:t>
            </a:r>
            <a:endParaRPr kumimoji="0" lang="en-IN" sz="1000" b="0" i="0" u="none" strike="noStrike" kern="0" cap="none" spc="0" normalizeH="0" baseline="0" noProof="0" dirty="0">
              <a:ln>
                <a:noFill/>
              </a:ln>
              <a:solidFill>
                <a:prstClr val="black"/>
              </a:solidFill>
              <a:effectLst/>
              <a:uLnTx/>
              <a:uFillTx/>
            </a:endParaRPr>
          </a:p>
        </p:txBody>
      </p:sp>
      <p:pic>
        <p:nvPicPr>
          <p:cNvPr id="9" name="Picture 2" descr="A picture containing decorated, plant, accessory, close&#10;&#10;Description automatically generated">
            <a:extLst>
              <a:ext uri="{FF2B5EF4-FFF2-40B4-BE49-F238E27FC236}">
                <a16:creationId xmlns:a16="http://schemas.microsoft.com/office/drawing/2014/main" id="{5D1D03A8-56B5-4BF4-AAEF-F859468ABFE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473916" y="3239921"/>
            <a:ext cx="936804" cy="1620000"/>
          </a:xfrm>
          <a:prstGeom prst="rect">
            <a:avLst/>
          </a:prstGeom>
          <a:noFill/>
        </p:spPr>
      </p:pic>
      <p:pic>
        <p:nvPicPr>
          <p:cNvPr id="10" name="Picture 2" descr="A picture containing decorated&#10;&#10;Description automatically generated">
            <a:extLst>
              <a:ext uri="{FF2B5EF4-FFF2-40B4-BE49-F238E27FC236}">
                <a16:creationId xmlns:a16="http://schemas.microsoft.com/office/drawing/2014/main" id="{72B3F07A-39B3-41B3-B885-0AD7C270C07A}"/>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8152214" y="3329921"/>
            <a:ext cx="1201702" cy="1440000"/>
          </a:xfrm>
          <a:prstGeom prst="rect">
            <a:avLst/>
          </a:prstGeom>
          <a:noFill/>
        </p:spPr>
      </p:pic>
      <p:sp>
        <p:nvSpPr>
          <p:cNvPr id="11" name="TextBox 10">
            <a:extLst>
              <a:ext uri="{FF2B5EF4-FFF2-40B4-BE49-F238E27FC236}">
                <a16:creationId xmlns:a16="http://schemas.microsoft.com/office/drawing/2014/main" id="{681F22E9-7F60-4143-A08A-611D3372E0EF}"/>
              </a:ext>
            </a:extLst>
          </p:cNvPr>
          <p:cNvSpPr txBox="1"/>
          <p:nvPr/>
        </p:nvSpPr>
        <p:spPr>
          <a:xfrm>
            <a:off x="6606675" y="4879133"/>
            <a:ext cx="684651"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ProximaNovaA-Regular"/>
              </a:rPr>
              <a:t>Fig: DNA</a:t>
            </a:r>
            <a:endParaRPr kumimoji="0" lang="en-IN" sz="1000" b="0" i="0" u="none" strike="noStrike" kern="0" cap="none" spc="0" normalizeH="0" baseline="0" noProof="0" dirty="0">
              <a:ln>
                <a:noFill/>
              </a:ln>
              <a:solidFill>
                <a:prstClr val="black"/>
              </a:solidFill>
              <a:effectLst/>
              <a:uLnTx/>
              <a:uFillTx/>
            </a:endParaRPr>
          </a:p>
        </p:txBody>
      </p:sp>
      <p:sp>
        <p:nvSpPr>
          <p:cNvPr id="12" name="TextBox 11">
            <a:extLst>
              <a:ext uri="{FF2B5EF4-FFF2-40B4-BE49-F238E27FC236}">
                <a16:creationId xmlns:a16="http://schemas.microsoft.com/office/drawing/2014/main" id="{65571A79-D154-411F-B45D-8F575CA0915D}"/>
              </a:ext>
            </a:extLst>
          </p:cNvPr>
          <p:cNvSpPr txBox="1"/>
          <p:nvPr/>
        </p:nvSpPr>
        <p:spPr>
          <a:xfrm>
            <a:off x="8440501" y="4800746"/>
            <a:ext cx="625128"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ProximaNovaA-Regular"/>
              </a:rPr>
              <a:t>Fig: RNA</a:t>
            </a:r>
            <a:endParaRPr kumimoji="0" lang="en-IN" sz="1000" b="0" i="0" u="none" strike="noStrike" kern="0" cap="none" spc="0" normalizeH="0" baseline="0" noProof="0" dirty="0">
              <a:ln>
                <a:noFill/>
              </a:ln>
              <a:solidFill>
                <a:prstClr val="black"/>
              </a:solidFill>
              <a:effectLst/>
              <a:uLnTx/>
              <a:uFillTx/>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FB4BA2-25D2-4349-9056-A8F8F6A01EB4}"/>
              </a:ext>
            </a:extLst>
          </p:cNvPr>
          <p:cNvSpPr/>
          <p:nvPr/>
        </p:nvSpPr>
        <p:spPr>
          <a:xfrm>
            <a:off x="1377931" y="1958112"/>
            <a:ext cx="7324761" cy="1754326"/>
          </a:xfrm>
          <a:prstGeom prst="rect">
            <a:avLst/>
          </a:prstGeom>
          <a:noFill/>
        </p:spPr>
        <p:txBody>
          <a:bodyPr wrap="none" lIns="91440" tIns="45720" rIns="91440" bIns="4572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5400" b="1" i="0" u="none" strike="noStrike" kern="0" cap="none" spc="0" normalizeH="0" baseline="0" noProof="0" dirty="0">
                <a:ln w="12700">
                  <a:solidFill>
                    <a:srgbClr val="005F8C">
                      <a:lumMod val="75000"/>
                    </a:srgbClr>
                  </a:solidFill>
                  <a:prstDash val="solid"/>
                </a:ln>
                <a:pattFill prst="dkUpDiag">
                  <a:fgClr>
                    <a:srgbClr val="005F8C"/>
                  </a:fgClr>
                  <a:bgClr>
                    <a:srgbClr val="005F8C">
                      <a:lumMod val="20000"/>
                      <a:lumOff val="80000"/>
                    </a:srgbClr>
                  </a:bgClr>
                </a:pattFill>
                <a:effectLst>
                  <a:outerShdw dist="38100" dir="2640000" algn="bl" rotWithShape="0">
                    <a:srgbClr val="005F8C">
                      <a:lumMod val="75000"/>
                    </a:srgbClr>
                  </a:outerShdw>
                </a:effectLst>
                <a:uLnTx/>
                <a:uFillTx/>
              </a:rPr>
              <a:t>Thank you for your time!</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5400" b="1" i="0" u="none" strike="noStrike" kern="0" cap="none" spc="0" normalizeH="0" baseline="0" noProof="0" dirty="0">
                <a:ln w="12700">
                  <a:solidFill>
                    <a:srgbClr val="005F8C">
                      <a:lumMod val="75000"/>
                    </a:srgbClr>
                  </a:solidFill>
                  <a:prstDash val="solid"/>
                </a:ln>
                <a:solidFill>
                  <a:srgbClr val="FFC000"/>
                </a:solidFill>
                <a:effectLst>
                  <a:outerShdw dist="38100" dir="2640000" algn="bl" rotWithShape="0">
                    <a:srgbClr val="005F8C">
                      <a:lumMod val="75000"/>
                    </a:srgbClr>
                  </a:outerShdw>
                </a:effectLst>
                <a:uLnTx/>
                <a:uFillTx/>
              </a:rPr>
              <a:t>Questions?</a:t>
            </a:r>
          </a:p>
        </p:txBody>
      </p:sp>
    </p:spTree>
    <p:extLst>
      <p:ext uri="{BB962C8B-B14F-4D97-AF65-F5344CB8AC3E}">
        <p14:creationId xmlns:p14="http://schemas.microsoft.com/office/powerpoint/2010/main" val="29651871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99BC1C54-83CB-48DF-88E6-A06439F2FF71}"/>
              </a:ext>
            </a:extLst>
          </p:cNvPr>
          <p:cNvSpPr txBox="1">
            <a:spLocks/>
          </p:cNvSpPr>
          <p:nvPr/>
        </p:nvSpPr>
        <p:spPr bwMode="auto">
          <a:xfrm>
            <a:off x="738892" y="220650"/>
            <a:ext cx="8595608" cy="3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457200" rtl="0" eaLnBrk="1" latinLnBrk="0" hangingPunct="1">
              <a:spcBef>
                <a:spcPct val="0"/>
              </a:spcBef>
              <a:buNone/>
              <a:defRPr sz="3200" b="1" kern="1200">
                <a:solidFill>
                  <a:schemeClr val="tx2"/>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005F8C"/>
                </a:solidFill>
                <a:effectLst/>
                <a:uLnTx/>
                <a:uFillTx/>
                <a:latin typeface="Calibri"/>
                <a:ea typeface="+mj-ea"/>
                <a:cs typeface="+mj-cs"/>
              </a:rPr>
              <a:t>References</a:t>
            </a:r>
            <a:endParaRPr kumimoji="0" lang="en-IN" sz="3200" b="1" i="0" u="none" strike="noStrike" kern="1200" cap="none" spc="0" normalizeH="0" baseline="0" noProof="0" dirty="0">
              <a:ln>
                <a:noFill/>
              </a:ln>
              <a:solidFill>
                <a:srgbClr val="005F8C"/>
              </a:solidFill>
              <a:effectLst/>
              <a:uLnTx/>
              <a:uFillTx/>
              <a:latin typeface="Calibri"/>
              <a:ea typeface="+mj-ea"/>
              <a:cs typeface="+mj-cs"/>
            </a:endParaRPr>
          </a:p>
        </p:txBody>
      </p:sp>
      <p:sp>
        <p:nvSpPr>
          <p:cNvPr id="5" name="Content Placeholder 2">
            <a:extLst>
              <a:ext uri="{FF2B5EF4-FFF2-40B4-BE49-F238E27FC236}">
                <a16:creationId xmlns:a16="http://schemas.microsoft.com/office/drawing/2014/main" id="{812460B9-175F-4286-8317-28B769DDF9AF}"/>
              </a:ext>
            </a:extLst>
          </p:cNvPr>
          <p:cNvSpPr txBox="1">
            <a:spLocks/>
          </p:cNvSpPr>
          <p:nvPr/>
        </p:nvSpPr>
        <p:spPr>
          <a:xfrm>
            <a:off x="738892" y="882032"/>
            <a:ext cx="8640959" cy="3933502"/>
          </a:xfrm>
        </p:spPr>
        <p:txBody>
          <a:bodyPr/>
          <a:lstStyle>
            <a:lvl1pPr marL="234000" indent="-234000" algn="l" defTabSz="457200" rtl="0" eaLnBrk="1" latinLnBrk="0" hangingPunct="1">
              <a:spcBef>
                <a:spcPts val="1200"/>
              </a:spcBef>
              <a:buClrTx/>
              <a:buSzPct val="100000"/>
              <a:buFont typeface="Wingdings" charset="2"/>
              <a:buChar char="§"/>
              <a:defRPr lang="de-DE" sz="2400" b="1" i="0" kern="1200" baseline="0" dirty="0" smtClean="0">
                <a:solidFill>
                  <a:schemeClr val="tx1"/>
                </a:solidFill>
                <a:latin typeface="+mn-lt"/>
                <a:ea typeface="+mn-ea"/>
                <a:cs typeface="+mn-cs"/>
              </a:defRPr>
            </a:lvl1pPr>
            <a:lvl2pPr marL="742950" indent="-285750" algn="l" defTabSz="457200" rtl="0" eaLnBrk="1" latinLnBrk="0" hangingPunct="1">
              <a:spcBef>
                <a:spcPct val="20000"/>
              </a:spcBef>
              <a:buFont typeface="Wingdings" charset="2"/>
              <a:buChar char="§"/>
              <a:defRPr lang="de-DE" sz="2000" b="1" i="0" kern="1200" baseline="0" dirty="0" smtClean="0">
                <a:solidFill>
                  <a:schemeClr val="accent4">
                    <a:lumMod val="75000"/>
                  </a:schemeClr>
                </a:solidFill>
                <a:latin typeface="+mn-lt"/>
                <a:ea typeface="+mn-ea"/>
                <a:cs typeface="+mn-cs"/>
              </a:defRPr>
            </a:lvl2pPr>
            <a:lvl3pPr marL="1143000" indent="-228600" algn="l" defTabSz="457200" rtl="0" eaLnBrk="1" latinLnBrk="0" hangingPunct="1">
              <a:spcBef>
                <a:spcPct val="20000"/>
              </a:spcBef>
              <a:buFont typeface="Wingdings" charset="2"/>
              <a:buChar char="§"/>
              <a:defRPr lang="de-DE" sz="2000" b="1" i="0" kern="1200" baseline="0" dirty="0" smtClean="0">
                <a:solidFill>
                  <a:schemeClr val="accent4">
                    <a:lumMod val="75000"/>
                  </a:schemeClr>
                </a:solidFill>
                <a:latin typeface="+mn-lt"/>
                <a:ea typeface="+mn-ea"/>
                <a:cs typeface="+mn-cs"/>
              </a:defRPr>
            </a:lvl3pPr>
            <a:lvl4pPr marL="1600200" indent="-228600" algn="l" defTabSz="457200" rtl="0" eaLnBrk="1" latinLnBrk="0" hangingPunct="1">
              <a:spcBef>
                <a:spcPct val="20000"/>
              </a:spcBef>
              <a:buFont typeface="Wingdings" charset="2"/>
              <a:buChar char="§"/>
              <a:defRPr lang="de-DE" sz="2000" b="0" i="0" kern="1200" baseline="0" dirty="0" smtClean="0">
                <a:solidFill>
                  <a:schemeClr val="accent4">
                    <a:lumMod val="75000"/>
                  </a:schemeClr>
                </a:solidFill>
                <a:latin typeface="+mn-lt"/>
                <a:ea typeface="+mn-ea"/>
                <a:cs typeface="+mn-cs"/>
              </a:defRPr>
            </a:lvl4pPr>
            <a:lvl5pPr marL="2057400" indent="-228600" algn="l" defTabSz="457200" rtl="0" eaLnBrk="1" latinLnBrk="0" hangingPunct="1">
              <a:spcBef>
                <a:spcPct val="20000"/>
              </a:spcBef>
              <a:buFont typeface="Wingdings" charset="2"/>
              <a:buChar char="§"/>
              <a:defRPr lang="de-DE" sz="2000" kern="1200" baseline="0" dirty="0">
                <a:solidFill>
                  <a:schemeClr val="accent4">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68288" marR="0" lvl="1" indent="-228600" algn="l" defTabSz="457200" rtl="0" eaLnBrk="1" fontAlgn="auto" latinLnBrk="0" hangingPunct="1">
              <a:lnSpc>
                <a:spcPct val="100000"/>
              </a:lnSpc>
              <a:spcBef>
                <a:spcPts val="360"/>
              </a:spcBef>
              <a:spcAft>
                <a:spcPts val="0"/>
              </a:spcAft>
              <a:buClrTx/>
              <a:buSzTx/>
              <a:buFont typeface="+mj-lt"/>
              <a:buAutoNum type="arabicPeriod"/>
              <a:tabLst/>
              <a:defRPr/>
            </a:pPr>
            <a:r>
              <a:rPr kumimoji="0" lang="en-IN" sz="1200" b="1" i="0" u="none" strike="noStrike" kern="1200" cap="none" spc="0" normalizeH="0" baseline="0" noProof="0" dirty="0">
                <a:ln>
                  <a:noFill/>
                </a:ln>
                <a:solidFill>
                  <a:srgbClr val="828C96">
                    <a:lumMod val="75000"/>
                  </a:srgbClr>
                </a:solidFill>
                <a:effectLst/>
                <a:uLnTx/>
                <a:uFillTx/>
                <a:latin typeface="Calibri"/>
                <a:ea typeface="+mn-ea"/>
                <a:cs typeface="+mn-cs"/>
              </a:rPr>
              <a:t>Science Learning Hub </a:t>
            </a:r>
            <a:r>
              <a:rPr kumimoji="0" lang="en-IN" sz="1200" b="0" i="0" u="none" strike="noStrike" kern="1200" cap="none" spc="0" normalizeH="0" baseline="0" noProof="0" dirty="0">
                <a:ln>
                  <a:noFill/>
                </a:ln>
                <a:solidFill>
                  <a:srgbClr val="828C96">
                    <a:lumMod val="75000"/>
                  </a:srgbClr>
                </a:solidFill>
                <a:effectLst/>
                <a:uLnTx/>
                <a:uFillTx/>
                <a:latin typeface="Calibri"/>
                <a:ea typeface="+mn-ea"/>
                <a:cs typeface="+mn-cs"/>
              </a:rPr>
              <a:t>– </a:t>
            </a:r>
            <a:r>
              <a:rPr kumimoji="0" lang="en-IN" sz="1200" b="0" i="0" u="none" strike="noStrike" kern="1200" cap="none" spc="0" normalizeH="0" baseline="0" noProof="0" dirty="0" err="1">
                <a:ln>
                  <a:noFill/>
                </a:ln>
                <a:solidFill>
                  <a:srgbClr val="828C96">
                    <a:lumMod val="75000"/>
                  </a:srgbClr>
                </a:solidFill>
                <a:effectLst/>
                <a:uLnTx/>
                <a:uFillTx/>
                <a:latin typeface="Calibri"/>
                <a:ea typeface="+mn-ea"/>
                <a:cs typeface="+mn-cs"/>
              </a:rPr>
              <a:t>Pokapū</a:t>
            </a:r>
            <a:r>
              <a:rPr kumimoji="0" lang="en-IN" sz="1200" b="0" i="0" u="none" strike="noStrike" kern="1200" cap="none" spc="0" normalizeH="0" baseline="0" noProof="0" dirty="0">
                <a:ln>
                  <a:noFill/>
                </a:ln>
                <a:solidFill>
                  <a:srgbClr val="828C96">
                    <a:lumMod val="75000"/>
                  </a:srgbClr>
                </a:solidFill>
                <a:effectLst/>
                <a:uLnTx/>
                <a:uFillTx/>
                <a:latin typeface="Calibri"/>
                <a:ea typeface="+mn-ea"/>
                <a:cs typeface="+mn-cs"/>
              </a:rPr>
              <a:t> </a:t>
            </a:r>
            <a:r>
              <a:rPr kumimoji="0" lang="en-IN" sz="1200" b="0" i="0" u="none" strike="noStrike" kern="1200" cap="none" spc="0" normalizeH="0" baseline="0" noProof="0" dirty="0" err="1">
                <a:ln>
                  <a:noFill/>
                </a:ln>
                <a:solidFill>
                  <a:srgbClr val="828C96">
                    <a:lumMod val="75000"/>
                  </a:srgbClr>
                </a:solidFill>
                <a:effectLst/>
                <a:uLnTx/>
                <a:uFillTx/>
                <a:latin typeface="Calibri"/>
                <a:ea typeface="+mn-ea"/>
                <a:cs typeface="+mn-cs"/>
              </a:rPr>
              <a:t>Akoranga</a:t>
            </a:r>
            <a:r>
              <a:rPr kumimoji="0" lang="en-IN" sz="1200" b="0" i="0" u="none" strike="noStrike" kern="1200" cap="none" spc="0" normalizeH="0" baseline="0" noProof="0" dirty="0">
                <a:ln>
                  <a:noFill/>
                </a:ln>
                <a:solidFill>
                  <a:srgbClr val="828C96">
                    <a:lumMod val="75000"/>
                  </a:srgbClr>
                </a:solidFill>
                <a:effectLst/>
                <a:uLnTx/>
                <a:uFillTx/>
                <a:latin typeface="Calibri"/>
                <a:ea typeface="+mn-ea"/>
                <a:cs typeface="+mn-cs"/>
              </a:rPr>
              <a:t> </a:t>
            </a:r>
            <a:r>
              <a:rPr kumimoji="0" lang="en-IN" sz="1200" b="0" i="0" u="none" strike="noStrike" kern="1200" cap="none" spc="0" normalizeH="0" baseline="0" noProof="0" dirty="0" err="1">
                <a:ln>
                  <a:noFill/>
                </a:ln>
                <a:solidFill>
                  <a:srgbClr val="828C96">
                    <a:lumMod val="75000"/>
                  </a:srgbClr>
                </a:solidFill>
                <a:effectLst/>
                <a:uLnTx/>
                <a:uFillTx/>
                <a:latin typeface="Calibri"/>
                <a:ea typeface="+mn-ea"/>
                <a:cs typeface="+mn-cs"/>
              </a:rPr>
              <a:t>Pūtaiao</a:t>
            </a:r>
            <a:r>
              <a:rPr kumimoji="0" lang="en-IN" sz="1200" b="0" i="0" u="none" strike="noStrike" kern="1200" cap="none" spc="0" normalizeH="0" baseline="0" noProof="0" dirty="0">
                <a:ln>
                  <a:noFill/>
                </a:ln>
                <a:solidFill>
                  <a:srgbClr val="828C96">
                    <a:lumMod val="75000"/>
                  </a:srgbClr>
                </a:solidFill>
                <a:effectLst/>
                <a:uLnTx/>
                <a:uFillTx/>
                <a:latin typeface="Calibri"/>
                <a:ea typeface="+mn-ea"/>
                <a:cs typeface="+mn-cs"/>
              </a:rPr>
              <a:t>, University of Waikato, www.sciencelearn.org.nz</a:t>
            </a:r>
          </a:p>
          <a:p>
            <a:pPr marL="268288" marR="0" lvl="1" indent="-228600" algn="l" defTabSz="457200" rtl="0" eaLnBrk="1" fontAlgn="auto" latinLnBrk="0" hangingPunct="1">
              <a:lnSpc>
                <a:spcPct val="100000"/>
              </a:lnSpc>
              <a:spcBef>
                <a:spcPts val="360"/>
              </a:spcBef>
              <a:spcAft>
                <a:spcPts val="0"/>
              </a:spcAft>
              <a:buClrTx/>
              <a:buSzTx/>
              <a:buFont typeface="+mj-lt"/>
              <a:buAutoNum type="arabicPeriod"/>
              <a:tabLst/>
              <a:defRPr/>
            </a:pPr>
            <a:r>
              <a:rPr kumimoji="0" lang="en-IN" sz="1200" b="1" i="0" u="none" strike="noStrike" kern="1200" cap="none" spc="0" normalizeH="0" baseline="0" noProof="0" dirty="0">
                <a:ln>
                  <a:noFill/>
                </a:ln>
                <a:solidFill>
                  <a:srgbClr val="828C96">
                    <a:lumMod val="75000"/>
                  </a:srgbClr>
                </a:solidFill>
                <a:effectLst/>
                <a:uLnTx/>
                <a:uFillTx/>
                <a:latin typeface="Calibri"/>
                <a:ea typeface="+mn-ea"/>
                <a:cs typeface="+mn-cs"/>
              </a:rPr>
              <a:t>Cytogenetics</a:t>
            </a:r>
            <a:r>
              <a:rPr kumimoji="0" lang="en-IN" sz="1200" b="0" i="0" u="none" strike="noStrike" kern="1200" cap="none" spc="0" normalizeH="0" baseline="0" noProof="0" dirty="0">
                <a:ln>
                  <a:noFill/>
                </a:ln>
                <a:solidFill>
                  <a:srgbClr val="828C96">
                    <a:lumMod val="75000"/>
                  </a:srgbClr>
                </a:solidFill>
                <a:effectLst/>
                <a:uLnTx/>
                <a:uFillTx/>
                <a:latin typeface="Calibri"/>
                <a:ea typeface="+mn-ea"/>
                <a:cs typeface="+mn-cs"/>
              </a:rPr>
              <a:t>, </a:t>
            </a:r>
            <a:r>
              <a:rPr kumimoji="0" lang="it-IT" sz="1200" b="0" i="0" u="none" strike="noStrike" kern="1200" cap="none" spc="0" normalizeH="0" baseline="0" noProof="0" dirty="0">
                <a:ln>
                  <a:noFill/>
                </a:ln>
                <a:solidFill>
                  <a:srgbClr val="828C96">
                    <a:lumMod val="75000"/>
                  </a:srgbClr>
                </a:solidFill>
                <a:effectLst/>
                <a:uLnTx/>
                <a:uFillTx/>
                <a:latin typeface="Calibri"/>
                <a:ea typeface="+mn-ea"/>
                <a:cs typeface="+mn-cs"/>
              </a:rPr>
              <a:t>Università degli Studi di Napoli Federico II</a:t>
            </a:r>
            <a:endParaRPr kumimoji="0" lang="it-IT" sz="1200" b="0" i="0" u="none" strike="noStrike" kern="1200" cap="none" spc="0" normalizeH="0" baseline="0" noProof="0" dirty="0">
              <a:ln>
                <a:noFill/>
              </a:ln>
              <a:solidFill>
                <a:srgbClr val="828C96">
                  <a:lumMod val="75000"/>
                </a:srgbClr>
              </a:solidFill>
              <a:effectLst/>
              <a:uLnTx/>
              <a:uFillTx/>
              <a:latin typeface="Calibri"/>
              <a:ea typeface="+mn-ea"/>
              <a:cs typeface="+mn-cs"/>
              <a:hlinkClick r:id="rId3">
                <a:extLst>
                  <a:ext uri="{A12FA001-AC4F-418D-AE19-62706E023703}">
                    <ahyp:hlinkClr xmlns:ahyp="http://schemas.microsoft.com/office/drawing/2018/hyperlinkcolor" val="tx"/>
                  </a:ext>
                </a:extLst>
              </a:hlinkClick>
            </a:endParaRPr>
          </a:p>
          <a:p>
            <a:pPr marL="268288" marR="0" lvl="1" indent="-228600" algn="l" defTabSz="457200" rtl="0" eaLnBrk="1" fontAlgn="auto" latinLnBrk="0" hangingPunct="1">
              <a:lnSpc>
                <a:spcPct val="100000"/>
              </a:lnSpc>
              <a:spcBef>
                <a:spcPts val="36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828C96">
                    <a:lumMod val="75000"/>
                  </a:srgbClr>
                </a:solidFill>
                <a:effectLst/>
                <a:uLnTx/>
                <a:uFillTx/>
                <a:latin typeface="Calibri"/>
                <a:ea typeface="+mn-ea"/>
                <a:cs typeface="+mn-cs"/>
              </a:rPr>
              <a:t>Emmanuel </a:t>
            </a:r>
            <a:r>
              <a:rPr kumimoji="0" lang="en-US" sz="1200" b="0" i="0" u="none" strike="noStrike" kern="1200" cap="none" spc="0" normalizeH="0" baseline="0" noProof="0" dirty="0" err="1">
                <a:ln>
                  <a:noFill/>
                </a:ln>
                <a:solidFill>
                  <a:srgbClr val="828C96">
                    <a:lumMod val="75000"/>
                  </a:srgbClr>
                </a:solidFill>
                <a:effectLst/>
                <a:uLnTx/>
                <a:uFillTx/>
                <a:latin typeface="Calibri"/>
                <a:ea typeface="+mn-ea"/>
                <a:cs typeface="+mn-cs"/>
              </a:rPr>
              <a:t>Barillot</a:t>
            </a:r>
            <a:r>
              <a:rPr kumimoji="0" lang="en-US" sz="1200" b="0" i="0" u="none" strike="noStrike" kern="1200" cap="none" spc="0" normalizeH="0" baseline="0" noProof="0" dirty="0">
                <a:ln>
                  <a:noFill/>
                </a:ln>
                <a:solidFill>
                  <a:srgbClr val="828C96">
                    <a:lumMod val="75000"/>
                  </a:srgbClr>
                </a:solidFill>
                <a:effectLst/>
                <a:uLnTx/>
                <a:uFillTx/>
                <a:latin typeface="Calibri"/>
                <a:ea typeface="+mn-ea"/>
                <a:cs typeface="+mn-cs"/>
              </a:rPr>
              <a:t>, Laurence Calzone, Philippe </a:t>
            </a:r>
            <a:r>
              <a:rPr kumimoji="0" lang="en-US" sz="1200" b="0" i="0" u="none" strike="noStrike" kern="1200" cap="none" spc="0" normalizeH="0" baseline="0" noProof="0" dirty="0" err="1">
                <a:ln>
                  <a:noFill/>
                </a:ln>
                <a:solidFill>
                  <a:srgbClr val="828C96">
                    <a:lumMod val="75000"/>
                  </a:srgbClr>
                </a:solidFill>
                <a:effectLst/>
                <a:uLnTx/>
                <a:uFillTx/>
                <a:latin typeface="Calibri"/>
                <a:ea typeface="+mn-ea"/>
                <a:cs typeface="+mn-cs"/>
              </a:rPr>
              <a:t>Hupé</a:t>
            </a:r>
            <a:r>
              <a:rPr kumimoji="0" lang="en-US" sz="1200" b="0" i="0" u="none" strike="noStrike" kern="1200" cap="none" spc="0" normalizeH="0" baseline="0" noProof="0" dirty="0">
                <a:ln>
                  <a:noFill/>
                </a:ln>
                <a:solidFill>
                  <a:srgbClr val="828C96">
                    <a:lumMod val="75000"/>
                  </a:srgbClr>
                </a:solidFill>
                <a:effectLst/>
                <a:uLnTx/>
                <a:uFillTx/>
                <a:latin typeface="Calibri"/>
                <a:ea typeface="+mn-ea"/>
                <a:cs typeface="+mn-cs"/>
              </a:rPr>
              <a:t>, Jean-Philippe Vert, Andrei </a:t>
            </a:r>
            <a:r>
              <a:rPr kumimoji="0" lang="en-US" sz="1200" b="0" i="0" u="none" strike="noStrike" kern="1200" cap="none" spc="0" normalizeH="0" baseline="0" noProof="0" dirty="0" err="1">
                <a:ln>
                  <a:noFill/>
                </a:ln>
                <a:solidFill>
                  <a:srgbClr val="828C96">
                    <a:lumMod val="75000"/>
                  </a:srgbClr>
                </a:solidFill>
                <a:effectLst/>
                <a:uLnTx/>
                <a:uFillTx/>
                <a:latin typeface="Calibri"/>
                <a:ea typeface="+mn-ea"/>
                <a:cs typeface="+mn-cs"/>
              </a:rPr>
              <a:t>Zinovyev</a:t>
            </a:r>
            <a:r>
              <a:rPr kumimoji="0" lang="en-US" sz="1200" b="0" i="0" u="none" strike="noStrike" kern="1200" cap="none" spc="0" normalizeH="0" baseline="0" noProof="0" dirty="0">
                <a:ln>
                  <a:noFill/>
                </a:ln>
                <a:solidFill>
                  <a:srgbClr val="828C96">
                    <a:lumMod val="75000"/>
                  </a:srgbClr>
                </a:solidFill>
                <a:effectLst/>
                <a:uLnTx/>
                <a:uFillTx/>
                <a:latin typeface="Calibri"/>
                <a:ea typeface="+mn-ea"/>
                <a:cs typeface="+mn-cs"/>
              </a:rPr>
              <a:t>, </a:t>
            </a:r>
            <a:r>
              <a:rPr kumimoji="0" lang="en-US" sz="1200" b="1" i="0" u="none" strike="noStrike" kern="1200" cap="none" spc="0" normalizeH="0" baseline="0" noProof="0" dirty="0">
                <a:ln>
                  <a:noFill/>
                </a:ln>
                <a:solidFill>
                  <a:srgbClr val="828C96">
                    <a:lumMod val="75000"/>
                  </a:srgbClr>
                </a:solidFill>
                <a:effectLst/>
                <a:uLnTx/>
                <a:uFillTx/>
                <a:latin typeface="Calibri"/>
                <a:ea typeface="+mn-ea"/>
                <a:cs typeface="+mn-cs"/>
              </a:rPr>
              <a:t>Computational Systems Biology of Cancer</a:t>
            </a:r>
            <a:r>
              <a:rPr kumimoji="0" lang="en-US" sz="1200" b="0" i="0" u="none" strike="noStrike" kern="1200" cap="none" spc="0" normalizeH="0" baseline="0" noProof="0" dirty="0">
                <a:ln>
                  <a:noFill/>
                </a:ln>
                <a:solidFill>
                  <a:srgbClr val="828C96">
                    <a:lumMod val="75000"/>
                  </a:srgbClr>
                </a:solidFill>
                <a:effectLst/>
                <a:uLnTx/>
                <a:uFillTx/>
                <a:latin typeface="Calibri"/>
                <a:ea typeface="+mn-ea"/>
                <a:cs typeface="+mn-cs"/>
              </a:rPr>
              <a:t> Chapman &amp; Hall/CRC Mathematical &amp; Computational Biology , 2012</a:t>
            </a:r>
          </a:p>
          <a:p>
            <a:pPr marL="268288" marR="0" lvl="1" indent="-228600" algn="l" defTabSz="457200" rtl="0" eaLnBrk="1" fontAlgn="auto" latinLnBrk="0" hangingPunct="1">
              <a:lnSpc>
                <a:spcPct val="100000"/>
              </a:lnSpc>
              <a:spcBef>
                <a:spcPts val="36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828C96">
                    <a:lumMod val="75000"/>
                  </a:srgbClr>
                </a:solidFill>
                <a:effectLst/>
                <a:uLnTx/>
                <a:uFillTx/>
                <a:latin typeface="Calibri"/>
                <a:ea typeface="+mn-ea"/>
                <a:cs typeface="+mn-cs"/>
              </a:rPr>
              <a:t>Wilson, Edmund B. (1900) </a:t>
            </a:r>
            <a:r>
              <a:rPr kumimoji="0" lang="en-US" sz="1200" b="1" i="0" u="none" strike="noStrike" kern="1200" cap="none" spc="0" normalizeH="0" baseline="0" noProof="0" dirty="0">
                <a:ln>
                  <a:noFill/>
                </a:ln>
                <a:solidFill>
                  <a:srgbClr val="828C96">
                    <a:lumMod val="75000"/>
                  </a:srgbClr>
                </a:solidFill>
                <a:effectLst/>
                <a:uLnTx/>
                <a:uFillTx/>
                <a:latin typeface="Calibri"/>
                <a:ea typeface="+mn-ea"/>
                <a:cs typeface="+mn-cs"/>
              </a:rPr>
              <a:t>The cell in Development and Inheritance (2nd ed.)</a:t>
            </a:r>
            <a:r>
              <a:rPr kumimoji="0" lang="en-US" sz="1200" b="0" i="0" u="none" strike="noStrike" kern="1200" cap="none" spc="0" normalizeH="0" baseline="0" noProof="0" dirty="0">
                <a:ln>
                  <a:noFill/>
                </a:ln>
                <a:solidFill>
                  <a:srgbClr val="828C96">
                    <a:lumMod val="75000"/>
                  </a:srgbClr>
                </a:solidFill>
                <a:effectLst/>
                <a:uLnTx/>
                <a:uFillTx/>
                <a:latin typeface="Calibri"/>
                <a:ea typeface="+mn-ea"/>
                <a:cs typeface="+mn-cs"/>
              </a:rPr>
              <a:t>, Category: New York: The Macmillan Company</a:t>
            </a:r>
          </a:p>
          <a:p>
            <a:pPr marL="268288" marR="0" lvl="1" indent="-228600" algn="l" defTabSz="457200" rtl="0" eaLnBrk="1" fontAlgn="auto" latinLnBrk="0" hangingPunct="1">
              <a:lnSpc>
                <a:spcPct val="100000"/>
              </a:lnSpc>
              <a:spcBef>
                <a:spcPts val="36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828C96">
                    <a:lumMod val="75000"/>
                  </a:srgbClr>
                </a:solidFill>
                <a:effectLst/>
                <a:uLnTx/>
                <a:uFillTx/>
                <a:latin typeface="Calibri"/>
                <a:ea typeface="+mn-ea"/>
                <a:cs typeface="+mn-cs"/>
              </a:rPr>
              <a:t>Bernstein. (2021). </a:t>
            </a:r>
            <a:r>
              <a:rPr kumimoji="0" lang="en-US" sz="1200" b="1" i="0" u="none" strike="noStrike" kern="1200" cap="none" spc="0" normalizeH="0" baseline="0" noProof="0" dirty="0">
                <a:ln>
                  <a:noFill/>
                </a:ln>
                <a:solidFill>
                  <a:srgbClr val="828C96">
                    <a:lumMod val="75000"/>
                  </a:srgbClr>
                </a:solidFill>
                <a:effectLst/>
                <a:uLnTx/>
                <a:uFillTx/>
                <a:latin typeface="Calibri"/>
                <a:ea typeface="+mn-ea"/>
                <a:cs typeface="+mn-cs"/>
              </a:rPr>
              <a:t>Regulation of transcription in mammal.</a:t>
            </a:r>
            <a:r>
              <a:rPr kumimoji="0" lang="en-US" sz="1200" b="0" i="0" u="none" strike="noStrike" kern="1200" cap="none" spc="0" normalizeH="0" baseline="0" noProof="0" dirty="0">
                <a:ln>
                  <a:noFill/>
                </a:ln>
                <a:solidFill>
                  <a:srgbClr val="828C96">
                    <a:lumMod val="75000"/>
                  </a:srgbClr>
                </a:solidFill>
                <a:effectLst/>
                <a:uLnTx/>
                <a:uFillTx/>
                <a:latin typeface="Calibri"/>
                <a:ea typeface="+mn-ea"/>
                <a:cs typeface="+mn-cs"/>
              </a:rPr>
              <a:t> CC-BY-SA-4.0 Wikimedia Commons, Creative Commons Attribution-Share Alike 4.0 International license. https://bit.ly/2WyfJ0k</a:t>
            </a:r>
          </a:p>
          <a:p>
            <a:pPr marL="268288" marR="0" lvl="1" indent="-228600" algn="l" defTabSz="457200" rtl="0" eaLnBrk="1" fontAlgn="auto" latinLnBrk="0" hangingPunct="1">
              <a:lnSpc>
                <a:spcPct val="100000"/>
              </a:lnSpc>
              <a:spcBef>
                <a:spcPts val="36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828C96">
                    <a:lumMod val="75000"/>
                  </a:srgbClr>
                </a:solidFill>
                <a:effectLst/>
                <a:uLnTx/>
                <a:uFillTx/>
                <a:latin typeface="Calibri"/>
                <a:ea typeface="+mn-ea"/>
                <a:cs typeface="+mn-cs"/>
              </a:rPr>
              <a:t>Stuart, K. et al. </a:t>
            </a:r>
            <a:r>
              <a:rPr kumimoji="0" lang="en-US" sz="1200" b="1" i="0" u="none" strike="noStrike" kern="1200" cap="none" spc="0" normalizeH="0" baseline="0" noProof="0" dirty="0">
                <a:ln>
                  <a:noFill/>
                </a:ln>
                <a:solidFill>
                  <a:srgbClr val="828C96">
                    <a:lumMod val="75000"/>
                  </a:srgbClr>
                </a:solidFill>
                <a:effectLst/>
                <a:uLnTx/>
                <a:uFillTx/>
                <a:latin typeface="Calibri"/>
                <a:ea typeface="+mn-ea"/>
                <a:cs typeface="+mn-cs"/>
              </a:rPr>
              <a:t>Complex management: RNA editing in trypanosomes.</a:t>
            </a:r>
            <a:r>
              <a:rPr kumimoji="0" lang="en-US" sz="1200" b="0" i="0" u="none" strike="noStrike" kern="1200" cap="none" spc="0" normalizeH="0" baseline="0" noProof="0" dirty="0">
                <a:ln>
                  <a:noFill/>
                </a:ln>
                <a:solidFill>
                  <a:srgbClr val="828C96">
                    <a:lumMod val="75000"/>
                  </a:srgbClr>
                </a:solidFill>
                <a:effectLst/>
                <a:uLnTx/>
                <a:uFillTx/>
                <a:latin typeface="Calibri"/>
                <a:ea typeface="+mn-ea"/>
                <a:cs typeface="+mn-cs"/>
              </a:rPr>
              <a:t> Trends in biochemical sciences 30 2 (2005): 97-105 .</a:t>
            </a:r>
          </a:p>
          <a:p>
            <a:pPr marL="268288" marR="0" lvl="1" indent="-228600" algn="l" defTabSz="457200" rtl="0" eaLnBrk="1" fontAlgn="auto" latinLnBrk="0" hangingPunct="1">
              <a:lnSpc>
                <a:spcPct val="100000"/>
              </a:lnSpc>
              <a:spcBef>
                <a:spcPts val="36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828C96">
                    <a:lumMod val="75000"/>
                  </a:srgbClr>
                </a:solidFill>
                <a:effectLst/>
                <a:uLnTx/>
                <a:uFillTx/>
                <a:latin typeface="Calibri"/>
                <a:ea typeface="+mn-ea"/>
                <a:cs typeface="+mn-cs"/>
              </a:rPr>
              <a:t>Zhao, Yang &amp; Dunker, William &amp; Yu, Yi-Tao &amp; </a:t>
            </a:r>
            <a:r>
              <a:rPr kumimoji="0" lang="en-US" sz="1200" b="0" i="0" u="none" strike="noStrike" kern="1200" cap="none" spc="0" normalizeH="0" baseline="0" noProof="0" dirty="0" err="1">
                <a:ln>
                  <a:noFill/>
                </a:ln>
                <a:solidFill>
                  <a:srgbClr val="828C96">
                    <a:lumMod val="75000"/>
                  </a:srgbClr>
                </a:solidFill>
                <a:effectLst/>
                <a:uLnTx/>
                <a:uFillTx/>
                <a:latin typeface="Calibri"/>
                <a:ea typeface="+mn-ea"/>
                <a:cs typeface="+mn-cs"/>
              </a:rPr>
              <a:t>Karijolich</a:t>
            </a:r>
            <a:r>
              <a:rPr kumimoji="0" lang="en-US" sz="1200" b="0" i="0" u="none" strike="noStrike" kern="1200" cap="none" spc="0" normalizeH="0" baseline="0" noProof="0" dirty="0">
                <a:ln>
                  <a:noFill/>
                </a:ln>
                <a:solidFill>
                  <a:srgbClr val="828C96">
                    <a:lumMod val="75000"/>
                  </a:srgbClr>
                </a:solidFill>
                <a:effectLst/>
                <a:uLnTx/>
                <a:uFillTx/>
                <a:latin typeface="Calibri"/>
                <a:ea typeface="+mn-ea"/>
                <a:cs typeface="+mn-cs"/>
              </a:rPr>
              <a:t>, John. (2018). </a:t>
            </a:r>
            <a:r>
              <a:rPr kumimoji="0" lang="en-US" sz="1200" b="1" i="0" u="none" strike="noStrike" kern="1200" cap="none" spc="0" normalizeH="0" baseline="0" noProof="0" dirty="0">
                <a:ln>
                  <a:noFill/>
                </a:ln>
                <a:solidFill>
                  <a:srgbClr val="828C96">
                    <a:lumMod val="75000"/>
                  </a:srgbClr>
                </a:solidFill>
                <a:effectLst/>
                <a:uLnTx/>
                <a:uFillTx/>
                <a:latin typeface="Calibri"/>
                <a:ea typeface="+mn-ea"/>
                <a:cs typeface="+mn-cs"/>
              </a:rPr>
              <a:t>The Role of Noncoding RNA </a:t>
            </a:r>
            <a:r>
              <a:rPr kumimoji="0" lang="en-US" sz="1200" b="1" i="0" u="none" strike="noStrike" kern="1200" cap="none" spc="0" normalizeH="0" baseline="0" noProof="0" dirty="0" err="1">
                <a:ln>
                  <a:noFill/>
                </a:ln>
                <a:solidFill>
                  <a:srgbClr val="828C96">
                    <a:lumMod val="75000"/>
                  </a:srgbClr>
                </a:solidFill>
                <a:effectLst/>
                <a:uLnTx/>
                <a:uFillTx/>
                <a:latin typeface="Calibri"/>
                <a:ea typeface="+mn-ea"/>
                <a:cs typeface="+mn-cs"/>
              </a:rPr>
              <a:t>Pseudouridylation</a:t>
            </a:r>
            <a:r>
              <a:rPr kumimoji="0" lang="en-US" sz="1200" b="1" i="0" u="none" strike="noStrike" kern="1200" cap="none" spc="0" normalizeH="0" baseline="0" noProof="0" dirty="0">
                <a:ln>
                  <a:noFill/>
                </a:ln>
                <a:solidFill>
                  <a:srgbClr val="828C96">
                    <a:lumMod val="75000"/>
                  </a:srgbClr>
                </a:solidFill>
                <a:effectLst/>
                <a:uLnTx/>
                <a:uFillTx/>
                <a:latin typeface="Calibri"/>
                <a:ea typeface="+mn-ea"/>
                <a:cs typeface="+mn-cs"/>
              </a:rPr>
              <a:t> in Nuclear Gene Expression Events.</a:t>
            </a:r>
            <a:r>
              <a:rPr kumimoji="0" lang="en-US" sz="1200" b="0" i="0" u="none" strike="noStrike" kern="1200" cap="none" spc="0" normalizeH="0" baseline="0" noProof="0" dirty="0">
                <a:ln>
                  <a:noFill/>
                </a:ln>
                <a:solidFill>
                  <a:srgbClr val="828C96">
                    <a:lumMod val="75000"/>
                  </a:srgbClr>
                </a:solidFill>
                <a:effectLst/>
                <a:uLnTx/>
                <a:uFillTx/>
                <a:latin typeface="Calibri"/>
                <a:ea typeface="+mn-ea"/>
                <a:cs typeface="+mn-cs"/>
              </a:rPr>
              <a:t> Frontiers in Bioengineering and Biotechnology. 6. 10.3389/fbioe.2018.00008. </a:t>
            </a:r>
          </a:p>
          <a:p>
            <a:pPr marL="268288" marR="0" lvl="1" indent="-228600" algn="l" defTabSz="457200" rtl="0" eaLnBrk="1" fontAlgn="auto" latinLnBrk="0" hangingPunct="1">
              <a:lnSpc>
                <a:spcPct val="100000"/>
              </a:lnSpc>
              <a:spcBef>
                <a:spcPts val="36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828C96">
                    <a:lumMod val="75000"/>
                  </a:srgbClr>
                </a:solidFill>
                <a:effectLst/>
                <a:uLnTx/>
                <a:uFillTx/>
                <a:latin typeface="Calibri"/>
                <a:ea typeface="+mn-ea"/>
                <a:cs typeface="+mn-cs"/>
              </a:rPr>
              <a:t>Talukder, </a:t>
            </a:r>
            <a:r>
              <a:rPr kumimoji="0" lang="en-US" sz="1200" b="0" i="0" u="none" strike="noStrike" kern="1200" cap="none" spc="0" normalizeH="0" baseline="0" noProof="0" dirty="0" err="1">
                <a:ln>
                  <a:noFill/>
                </a:ln>
                <a:solidFill>
                  <a:srgbClr val="828C96">
                    <a:lumMod val="75000"/>
                  </a:srgbClr>
                </a:solidFill>
                <a:effectLst/>
                <a:uLnTx/>
                <a:uFillTx/>
                <a:latin typeface="Calibri"/>
                <a:ea typeface="+mn-ea"/>
                <a:cs typeface="+mn-cs"/>
              </a:rPr>
              <a:t>Amlan</a:t>
            </a:r>
            <a:r>
              <a:rPr kumimoji="0" lang="en-US" sz="1200" b="0" i="0" u="none" strike="noStrike" kern="1200" cap="none" spc="0" normalizeH="0" baseline="0" noProof="0" dirty="0">
                <a:ln>
                  <a:noFill/>
                </a:ln>
                <a:solidFill>
                  <a:srgbClr val="828C96">
                    <a:lumMod val="75000"/>
                  </a:srgbClr>
                </a:solidFill>
                <a:effectLst/>
                <a:uLnTx/>
                <a:uFillTx/>
                <a:latin typeface="Calibri"/>
                <a:ea typeface="+mn-ea"/>
                <a:cs typeface="+mn-cs"/>
              </a:rPr>
              <a:t> \&amp; Saadat, </a:t>
            </a:r>
            <a:r>
              <a:rPr kumimoji="0" lang="en-US" sz="1200" b="0" i="0" u="none" strike="noStrike" kern="1200" cap="none" spc="0" normalizeH="0" baseline="0" noProof="0" dirty="0" err="1">
                <a:ln>
                  <a:noFill/>
                </a:ln>
                <a:solidFill>
                  <a:srgbClr val="828C96">
                    <a:lumMod val="75000"/>
                  </a:srgbClr>
                </a:solidFill>
                <a:effectLst/>
                <a:uLnTx/>
                <a:uFillTx/>
                <a:latin typeface="Calibri"/>
                <a:ea typeface="+mn-ea"/>
                <a:cs typeface="+mn-cs"/>
              </a:rPr>
              <a:t>Samaneh</a:t>
            </a:r>
            <a:r>
              <a:rPr kumimoji="0" lang="en-US" sz="1200" b="0" i="0" u="none" strike="noStrike" kern="1200" cap="none" spc="0" normalizeH="0" baseline="0" noProof="0" dirty="0">
                <a:ln>
                  <a:noFill/>
                </a:ln>
                <a:solidFill>
                  <a:srgbClr val="828C96">
                    <a:lumMod val="75000"/>
                  </a:srgbClr>
                </a:solidFill>
                <a:effectLst/>
                <a:uLnTx/>
                <a:uFillTx/>
                <a:latin typeface="Calibri"/>
                <a:ea typeface="+mn-ea"/>
                <a:cs typeface="+mn-cs"/>
              </a:rPr>
              <a:t> \&amp; Li, </a:t>
            </a:r>
            <a:r>
              <a:rPr kumimoji="0" lang="en-US" sz="1200" b="0" i="0" u="none" strike="noStrike" kern="1200" cap="none" spc="0" normalizeH="0" baseline="0" noProof="0" dirty="0" err="1">
                <a:ln>
                  <a:noFill/>
                </a:ln>
                <a:solidFill>
                  <a:srgbClr val="828C96">
                    <a:lumMod val="75000"/>
                  </a:srgbClr>
                </a:solidFill>
                <a:effectLst/>
                <a:uLnTx/>
                <a:uFillTx/>
                <a:latin typeface="Calibri"/>
                <a:ea typeface="+mn-ea"/>
                <a:cs typeface="+mn-cs"/>
              </a:rPr>
              <a:t>Xiaoman</a:t>
            </a:r>
            <a:r>
              <a:rPr kumimoji="0" lang="en-US" sz="1200" b="0" i="0" u="none" strike="noStrike" kern="1200" cap="none" spc="0" normalizeH="0" baseline="0" noProof="0" dirty="0">
                <a:ln>
                  <a:noFill/>
                </a:ln>
                <a:solidFill>
                  <a:srgbClr val="828C96">
                    <a:lumMod val="75000"/>
                  </a:srgbClr>
                </a:solidFill>
                <a:effectLst/>
                <a:uLnTx/>
                <a:uFillTx/>
                <a:latin typeface="Calibri"/>
                <a:ea typeface="+mn-ea"/>
                <a:cs typeface="+mn-cs"/>
              </a:rPr>
              <a:t> \&amp; Hu, Haiyan. (2019). </a:t>
            </a:r>
            <a:r>
              <a:rPr kumimoji="0" lang="en-US" sz="1200" b="1" i="0" u="none" strike="noStrike" kern="1200" cap="none" spc="0" normalizeH="0" baseline="0" noProof="0" dirty="0">
                <a:ln>
                  <a:noFill/>
                </a:ln>
                <a:solidFill>
                  <a:srgbClr val="828C96">
                    <a:lumMod val="75000"/>
                  </a:srgbClr>
                </a:solidFill>
                <a:effectLst/>
                <a:uLnTx/>
                <a:uFillTx/>
                <a:latin typeface="Calibri"/>
                <a:ea typeface="+mn-ea"/>
                <a:cs typeface="+mn-cs"/>
              </a:rPr>
              <a:t>EPIP: A novel approach for condition-specific enhancer-promoter interaction prediction.</a:t>
            </a:r>
            <a:r>
              <a:rPr kumimoji="0" lang="en-US" sz="1200" b="0" i="0" u="none" strike="noStrike" kern="1200" cap="none" spc="0" normalizeH="0" baseline="0" noProof="0" dirty="0">
                <a:ln>
                  <a:noFill/>
                </a:ln>
                <a:solidFill>
                  <a:srgbClr val="828C96">
                    <a:lumMod val="75000"/>
                  </a:srgbClr>
                </a:solidFill>
                <a:effectLst/>
                <a:uLnTx/>
                <a:uFillTx/>
                <a:latin typeface="Calibri"/>
                <a:ea typeface="+mn-ea"/>
                <a:cs typeface="+mn-cs"/>
              </a:rPr>
              <a:t> Bioinformatics (Oxford, England). 35. 10.1093/bioinformatics/btz641.</a:t>
            </a:r>
          </a:p>
          <a:p>
            <a:pPr marL="268288" marR="0" lvl="1" indent="-228600" algn="l" defTabSz="457200" rtl="0" eaLnBrk="1" fontAlgn="auto" latinLnBrk="0" hangingPunct="1">
              <a:lnSpc>
                <a:spcPct val="100000"/>
              </a:lnSpc>
              <a:spcBef>
                <a:spcPts val="36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828C96">
                    <a:lumMod val="75000"/>
                  </a:srgbClr>
                </a:solidFill>
                <a:effectLst/>
                <a:uLnTx/>
                <a:uFillTx/>
                <a:latin typeface="Calibri"/>
                <a:ea typeface="+mn-ea"/>
                <a:cs typeface="+mn-cs"/>
              </a:rPr>
              <a:t>Jing, Fang \&amp; Zhang, </a:t>
            </a:r>
            <a:r>
              <a:rPr kumimoji="0" lang="en-US" sz="1200" b="0" i="0" u="none" strike="noStrike" kern="1200" cap="none" spc="0" normalizeH="0" baseline="0" noProof="0" dirty="0" err="1">
                <a:ln>
                  <a:noFill/>
                </a:ln>
                <a:solidFill>
                  <a:srgbClr val="828C96">
                    <a:lumMod val="75000"/>
                  </a:srgbClr>
                </a:solidFill>
                <a:effectLst/>
                <a:uLnTx/>
                <a:uFillTx/>
                <a:latin typeface="Calibri"/>
                <a:ea typeface="+mn-ea"/>
                <a:cs typeface="+mn-cs"/>
              </a:rPr>
              <a:t>Shihua</a:t>
            </a:r>
            <a:r>
              <a:rPr kumimoji="0" lang="en-US" sz="1200" b="0" i="0" u="none" strike="noStrike" kern="1200" cap="none" spc="0" normalizeH="0" baseline="0" noProof="0" dirty="0">
                <a:ln>
                  <a:noFill/>
                </a:ln>
                <a:solidFill>
                  <a:srgbClr val="828C96">
                    <a:lumMod val="75000"/>
                  </a:srgbClr>
                </a:solidFill>
                <a:effectLst/>
                <a:uLnTx/>
                <a:uFillTx/>
                <a:latin typeface="Calibri"/>
                <a:ea typeface="+mn-ea"/>
                <a:cs typeface="+mn-cs"/>
              </a:rPr>
              <a:t>. (2020). </a:t>
            </a:r>
            <a:r>
              <a:rPr kumimoji="0" lang="en-US" sz="1200" b="1" i="0" u="none" strike="noStrike" kern="1200" cap="none" spc="0" normalizeH="0" baseline="0" noProof="0" dirty="0">
                <a:ln>
                  <a:noFill/>
                </a:ln>
                <a:solidFill>
                  <a:srgbClr val="828C96">
                    <a:lumMod val="75000"/>
                  </a:srgbClr>
                </a:solidFill>
                <a:effectLst/>
                <a:uLnTx/>
                <a:uFillTx/>
                <a:latin typeface="Calibri"/>
                <a:ea typeface="+mn-ea"/>
                <a:cs typeface="+mn-cs"/>
              </a:rPr>
              <a:t>Prediction of enhancer–promoter interactions using the cross-cell type information and domain adversarial neural network.</a:t>
            </a:r>
            <a:r>
              <a:rPr kumimoji="0" lang="en-US" sz="1200" b="0" i="0" u="none" strike="noStrike" kern="1200" cap="none" spc="0" normalizeH="0" baseline="0" noProof="0" dirty="0">
                <a:ln>
                  <a:noFill/>
                </a:ln>
                <a:solidFill>
                  <a:srgbClr val="828C96">
                    <a:lumMod val="75000"/>
                  </a:srgbClr>
                </a:solidFill>
                <a:effectLst/>
                <a:uLnTx/>
                <a:uFillTx/>
                <a:latin typeface="Calibri"/>
                <a:ea typeface="+mn-ea"/>
                <a:cs typeface="+mn-cs"/>
              </a:rPr>
              <a:t> BMC Bioinformatics. 21. 10.1186/s12859-020-03844-4.</a:t>
            </a:r>
          </a:p>
          <a:p>
            <a:pPr marL="268288" marR="0" lvl="1" indent="-228600" algn="l" defTabSz="457200" rtl="0" eaLnBrk="1" fontAlgn="auto" latinLnBrk="0" hangingPunct="1">
              <a:lnSpc>
                <a:spcPct val="100000"/>
              </a:lnSpc>
              <a:spcBef>
                <a:spcPts val="36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828C96">
                    <a:lumMod val="75000"/>
                  </a:srgbClr>
                </a:solidFill>
                <a:effectLst/>
                <a:uLnTx/>
                <a:uFillTx/>
                <a:latin typeface="Calibri"/>
                <a:ea typeface="+mn-ea"/>
                <a:cs typeface="+mn-cs"/>
              </a:rPr>
              <a:t>Mu, </a:t>
            </a:r>
            <a:r>
              <a:rPr kumimoji="0" lang="en-US" sz="1200" b="0" i="0" u="none" strike="noStrike" kern="1200" cap="none" spc="0" normalizeH="0" baseline="0" noProof="0" dirty="0" err="1">
                <a:ln>
                  <a:noFill/>
                </a:ln>
                <a:solidFill>
                  <a:srgbClr val="828C96">
                    <a:lumMod val="75000"/>
                  </a:srgbClr>
                </a:solidFill>
                <a:effectLst/>
                <a:uLnTx/>
                <a:uFillTx/>
                <a:latin typeface="Calibri"/>
                <a:ea typeface="+mn-ea"/>
                <a:cs typeface="+mn-cs"/>
              </a:rPr>
              <a:t>Yashuang</a:t>
            </a:r>
            <a:r>
              <a:rPr kumimoji="0" lang="en-US" sz="1200" b="0" i="0" u="none" strike="noStrike" kern="1200" cap="none" spc="0" normalizeH="0" baseline="0" noProof="0" dirty="0">
                <a:ln>
                  <a:noFill/>
                </a:ln>
                <a:solidFill>
                  <a:srgbClr val="828C96">
                    <a:lumMod val="75000"/>
                  </a:srgbClr>
                </a:solidFill>
                <a:effectLst/>
                <a:uLnTx/>
                <a:uFillTx/>
                <a:latin typeface="Calibri"/>
                <a:ea typeface="+mn-ea"/>
                <a:cs typeface="+mn-cs"/>
              </a:rPr>
              <a:t> \&amp; Zhang, </a:t>
            </a:r>
            <a:r>
              <a:rPr kumimoji="0" lang="en-US" sz="1200" b="0" i="0" u="none" strike="noStrike" kern="1200" cap="none" spc="0" normalizeH="0" baseline="0" noProof="0" dirty="0" err="1">
                <a:ln>
                  <a:noFill/>
                </a:ln>
                <a:solidFill>
                  <a:srgbClr val="828C96">
                    <a:lumMod val="75000"/>
                  </a:srgbClr>
                </a:solidFill>
                <a:effectLst/>
                <a:uLnTx/>
                <a:uFillTx/>
                <a:latin typeface="Calibri"/>
                <a:ea typeface="+mn-ea"/>
                <a:cs typeface="+mn-cs"/>
              </a:rPr>
              <a:t>Ruijun</a:t>
            </a:r>
            <a:r>
              <a:rPr kumimoji="0" lang="en-US" sz="1200" b="0" i="0" u="none" strike="noStrike" kern="1200" cap="none" spc="0" normalizeH="0" baseline="0" noProof="0" dirty="0">
                <a:ln>
                  <a:noFill/>
                </a:ln>
                <a:solidFill>
                  <a:srgbClr val="828C96">
                    <a:lumMod val="75000"/>
                  </a:srgbClr>
                </a:solidFill>
                <a:effectLst/>
                <a:uLnTx/>
                <a:uFillTx/>
                <a:latin typeface="Calibri"/>
                <a:ea typeface="+mn-ea"/>
                <a:cs typeface="+mn-cs"/>
              </a:rPr>
              <a:t> \&amp; Wang, </a:t>
            </a:r>
            <a:r>
              <a:rPr kumimoji="0" lang="en-US" sz="1200" b="0" i="0" u="none" strike="noStrike" kern="1200" cap="none" spc="0" normalizeH="0" baseline="0" noProof="0" dirty="0" err="1">
                <a:ln>
                  <a:noFill/>
                </a:ln>
                <a:solidFill>
                  <a:srgbClr val="828C96">
                    <a:lumMod val="75000"/>
                  </a:srgbClr>
                </a:solidFill>
                <a:effectLst/>
                <a:uLnTx/>
                <a:uFillTx/>
                <a:latin typeface="Calibri"/>
                <a:ea typeface="+mn-ea"/>
                <a:cs typeface="+mn-cs"/>
              </a:rPr>
              <a:t>Lidong</a:t>
            </a:r>
            <a:r>
              <a:rPr kumimoji="0" lang="en-US" sz="1200" b="0" i="0" u="none" strike="noStrike" kern="1200" cap="none" spc="0" normalizeH="0" baseline="0" noProof="0" dirty="0">
                <a:ln>
                  <a:noFill/>
                </a:ln>
                <a:solidFill>
                  <a:srgbClr val="828C96">
                    <a:lumMod val="75000"/>
                  </a:srgbClr>
                </a:solidFill>
                <a:effectLst/>
                <a:uLnTx/>
                <a:uFillTx/>
                <a:latin typeface="Calibri"/>
                <a:ea typeface="+mn-ea"/>
                <a:cs typeface="+mn-cs"/>
              </a:rPr>
              <a:t> \&amp; Liu, </a:t>
            </a:r>
            <a:r>
              <a:rPr kumimoji="0" lang="en-US" sz="1200" b="0" i="0" u="none" strike="noStrike" kern="1200" cap="none" spc="0" normalizeH="0" baseline="0" noProof="0" dirty="0" err="1">
                <a:ln>
                  <a:noFill/>
                </a:ln>
                <a:solidFill>
                  <a:srgbClr val="828C96">
                    <a:lumMod val="75000"/>
                  </a:srgbClr>
                </a:solidFill>
                <a:effectLst/>
                <a:uLnTx/>
                <a:uFillTx/>
                <a:latin typeface="Calibri"/>
                <a:ea typeface="+mn-ea"/>
                <a:cs typeface="+mn-cs"/>
              </a:rPr>
              <a:t>Xiaodong</a:t>
            </a:r>
            <a:r>
              <a:rPr kumimoji="0" lang="en-US" sz="1200" b="0" i="0" u="none" strike="noStrike" kern="1200" cap="none" spc="0" normalizeH="0" baseline="0" noProof="0" dirty="0">
                <a:ln>
                  <a:noFill/>
                </a:ln>
                <a:solidFill>
                  <a:srgbClr val="828C96">
                    <a:lumMod val="75000"/>
                  </a:srgbClr>
                </a:solidFill>
                <a:effectLst/>
                <a:uLnTx/>
                <a:uFillTx/>
                <a:latin typeface="Calibri"/>
                <a:ea typeface="+mn-ea"/>
                <a:cs typeface="+mn-cs"/>
              </a:rPr>
              <a:t>. (2020). </a:t>
            </a:r>
            <a:r>
              <a:rPr kumimoji="0" lang="en-US" sz="1200" b="1" i="0" u="none" strike="noStrike" kern="1200" cap="none" spc="0" normalizeH="0" baseline="0" noProof="0" dirty="0" err="1">
                <a:ln>
                  <a:noFill/>
                </a:ln>
                <a:solidFill>
                  <a:srgbClr val="828C96">
                    <a:lumMod val="75000"/>
                  </a:srgbClr>
                </a:solidFill>
                <a:effectLst/>
                <a:uLnTx/>
                <a:uFillTx/>
                <a:latin typeface="Calibri"/>
                <a:ea typeface="+mn-ea"/>
                <a:cs typeface="+mn-cs"/>
              </a:rPr>
              <a:t>iPseU</a:t>
            </a:r>
            <a:r>
              <a:rPr kumimoji="0" lang="en-US" sz="1200" b="1" i="0" u="none" strike="noStrike" kern="1200" cap="none" spc="0" normalizeH="0" baseline="0" noProof="0" dirty="0">
                <a:ln>
                  <a:noFill/>
                </a:ln>
                <a:solidFill>
                  <a:srgbClr val="828C96">
                    <a:lumMod val="75000"/>
                  </a:srgbClr>
                </a:solidFill>
                <a:effectLst/>
                <a:uLnTx/>
                <a:uFillTx/>
                <a:latin typeface="Calibri"/>
                <a:ea typeface="+mn-ea"/>
                <a:cs typeface="+mn-cs"/>
              </a:rPr>
              <a:t>-Layer: Identifying RNA Pseudouridine Sites Using Layered Ensemble Model.</a:t>
            </a:r>
            <a:r>
              <a:rPr kumimoji="0" lang="en-US" sz="1200" b="0" i="0" u="none" strike="noStrike" kern="1200" cap="none" spc="0" normalizeH="0" baseline="0" noProof="0" dirty="0">
                <a:ln>
                  <a:noFill/>
                </a:ln>
                <a:solidFill>
                  <a:srgbClr val="828C96">
                    <a:lumMod val="75000"/>
                  </a:srgbClr>
                </a:solidFill>
                <a:effectLst/>
                <a:uLnTx/>
                <a:uFillTx/>
                <a:latin typeface="Calibri"/>
                <a:ea typeface="+mn-ea"/>
                <a:cs typeface="+mn-cs"/>
              </a:rPr>
              <a:t> Interdisciplinary Sciences: Computational Life Sciences. 12. 10.1007/s12539-020-00362-y.</a:t>
            </a:r>
          </a:p>
          <a:p>
            <a:pPr marL="268288" marR="0" lvl="1" indent="-228600" algn="l" defTabSz="457200" rtl="0" eaLnBrk="1" fontAlgn="auto" latinLnBrk="0" hangingPunct="1">
              <a:lnSpc>
                <a:spcPct val="100000"/>
              </a:lnSpc>
              <a:spcBef>
                <a:spcPts val="36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828C96">
                    <a:lumMod val="75000"/>
                  </a:srgbClr>
                </a:solidFill>
                <a:effectLst/>
                <a:uLnTx/>
                <a:uFillTx/>
                <a:latin typeface="Calibri"/>
                <a:ea typeface="+mn-ea"/>
                <a:cs typeface="+mn-cs"/>
              </a:rPr>
              <a:t>Bin Aziz, Abu Zahid \&amp; Hasan, Md. Al \&amp; Shin, </a:t>
            </a:r>
            <a:r>
              <a:rPr kumimoji="0" lang="en-US" sz="1200" b="0" i="0" u="none" strike="noStrike" kern="1200" cap="none" spc="0" normalizeH="0" baseline="0" noProof="0" dirty="0" err="1">
                <a:ln>
                  <a:noFill/>
                </a:ln>
                <a:solidFill>
                  <a:srgbClr val="828C96">
                    <a:lumMod val="75000"/>
                  </a:srgbClr>
                </a:solidFill>
                <a:effectLst/>
                <a:uLnTx/>
                <a:uFillTx/>
                <a:latin typeface="Calibri"/>
                <a:ea typeface="+mn-ea"/>
                <a:cs typeface="+mn-cs"/>
              </a:rPr>
              <a:t>Jungpil</a:t>
            </a:r>
            <a:r>
              <a:rPr kumimoji="0" lang="en-US" sz="1200" b="0" i="0" u="none" strike="noStrike" kern="1200" cap="none" spc="0" normalizeH="0" baseline="0" noProof="0" dirty="0">
                <a:ln>
                  <a:noFill/>
                </a:ln>
                <a:solidFill>
                  <a:srgbClr val="828C96">
                    <a:lumMod val="75000"/>
                  </a:srgbClr>
                </a:solidFill>
                <a:effectLst/>
                <a:uLnTx/>
                <a:uFillTx/>
                <a:latin typeface="Calibri"/>
                <a:ea typeface="+mn-ea"/>
                <a:cs typeface="+mn-cs"/>
              </a:rPr>
              <a:t>. (2021). </a:t>
            </a:r>
            <a:r>
              <a:rPr kumimoji="0" lang="en-US" sz="1200" b="1" i="0" u="none" strike="noStrike" kern="1200" cap="none" spc="0" normalizeH="0" baseline="0" noProof="0" dirty="0">
                <a:ln>
                  <a:noFill/>
                </a:ln>
                <a:solidFill>
                  <a:srgbClr val="828C96">
                    <a:lumMod val="75000"/>
                  </a:srgbClr>
                </a:solidFill>
                <a:effectLst/>
                <a:uLnTx/>
                <a:uFillTx/>
                <a:latin typeface="Calibri"/>
                <a:ea typeface="+mn-ea"/>
                <a:cs typeface="+mn-cs"/>
              </a:rPr>
              <a:t>Identification of RNA pseudouridine sites using deep learning approaches.</a:t>
            </a:r>
            <a:r>
              <a:rPr kumimoji="0" lang="en-US" sz="1200" b="0" i="0" u="none" strike="noStrike" kern="1200" cap="none" spc="0" normalizeH="0" baseline="0" noProof="0" dirty="0">
                <a:ln>
                  <a:noFill/>
                </a:ln>
                <a:solidFill>
                  <a:srgbClr val="828C96">
                    <a:lumMod val="75000"/>
                  </a:srgbClr>
                </a:solidFill>
                <a:effectLst/>
                <a:uLnTx/>
                <a:uFillTx/>
                <a:latin typeface="Calibri"/>
                <a:ea typeface="+mn-ea"/>
                <a:cs typeface="+mn-cs"/>
              </a:rPr>
              <a:t> PLOS ONE. 16. e0247511. 10.1371/journal.pone.0247511.</a:t>
            </a:r>
          </a:p>
          <a:p>
            <a:pPr marL="268288" marR="0" lvl="1" indent="-228600" algn="l" defTabSz="457200" rtl="0" eaLnBrk="1" fontAlgn="auto" latinLnBrk="0" hangingPunct="1">
              <a:lnSpc>
                <a:spcPct val="100000"/>
              </a:lnSpc>
              <a:spcBef>
                <a:spcPts val="360"/>
              </a:spcBef>
              <a:spcAft>
                <a:spcPts val="0"/>
              </a:spcAft>
              <a:buClrTx/>
              <a:buSzTx/>
              <a:buFont typeface="+mj-lt"/>
              <a:buAutoNum type="arabicPeriod"/>
              <a:tabLst/>
              <a:defRPr/>
            </a:pPr>
            <a:endParaRPr kumimoji="0" lang="en-US" sz="1200" b="0" i="0" u="none" strike="noStrike" kern="1200" cap="none" spc="0" normalizeH="0" baseline="0" noProof="0" dirty="0">
              <a:ln>
                <a:noFill/>
              </a:ln>
              <a:solidFill>
                <a:srgbClr val="828C96">
                  <a:lumMod val="75000"/>
                </a:srgbClr>
              </a:solidFill>
              <a:effectLst/>
              <a:uLnTx/>
              <a:uFillTx/>
              <a:latin typeface="Calibri"/>
              <a:ea typeface="+mn-ea"/>
              <a:cs typeface="+mn-cs"/>
            </a:endParaRPr>
          </a:p>
        </p:txBody>
      </p:sp>
    </p:spTree>
    <p:extLst>
      <p:ext uri="{BB962C8B-B14F-4D97-AF65-F5344CB8AC3E}">
        <p14:creationId xmlns:p14="http://schemas.microsoft.com/office/powerpoint/2010/main" val="1392897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25" name="Content Placeholder 2">
            <a:extLst>
              <a:ext uri="{FF2B5EF4-FFF2-40B4-BE49-F238E27FC236}">
                <a16:creationId xmlns:a16="http://schemas.microsoft.com/office/drawing/2014/main" id="{232FC603-8C29-41F2-A2FA-8B305BEFACC7}"/>
              </a:ext>
            </a:extLst>
          </p:cNvPr>
          <p:cNvSpPr txBox="1">
            <a:spLocks/>
          </p:cNvSpPr>
          <p:nvPr/>
        </p:nvSpPr>
        <p:spPr>
          <a:xfrm>
            <a:off x="738892" y="910447"/>
            <a:ext cx="5193104" cy="4016766"/>
          </a:xfrm>
        </p:spPr>
        <p:txBody>
          <a:bodyPr/>
          <a:lstStyle>
            <a:lvl1pPr marL="234000" indent="-234000" algn="l" defTabSz="457200" rtl="0" eaLnBrk="1" latinLnBrk="0" hangingPunct="1">
              <a:spcBef>
                <a:spcPts val="1200"/>
              </a:spcBef>
              <a:buClrTx/>
              <a:buSzPct val="100000"/>
              <a:buFont typeface="Wingdings" charset="2"/>
              <a:buChar char="§"/>
              <a:defRPr lang="de-DE" sz="2400" b="1" i="0" kern="1200" baseline="0" dirty="0" smtClean="0">
                <a:solidFill>
                  <a:schemeClr val="tx1"/>
                </a:solidFill>
                <a:latin typeface="+mn-lt"/>
                <a:ea typeface="+mn-ea"/>
                <a:cs typeface="+mn-cs"/>
              </a:defRPr>
            </a:lvl1pPr>
            <a:lvl2pPr marL="742950" indent="-285750" algn="l" defTabSz="457200" rtl="0" eaLnBrk="1" latinLnBrk="0" hangingPunct="1">
              <a:spcBef>
                <a:spcPct val="20000"/>
              </a:spcBef>
              <a:buFont typeface="Wingdings" charset="2"/>
              <a:buChar char="§"/>
              <a:defRPr lang="de-DE" sz="2000" b="1" i="0" kern="1200" baseline="0" dirty="0" smtClean="0">
                <a:solidFill>
                  <a:schemeClr val="accent4">
                    <a:lumMod val="75000"/>
                  </a:schemeClr>
                </a:solidFill>
                <a:latin typeface="+mn-lt"/>
                <a:ea typeface="+mn-ea"/>
                <a:cs typeface="+mn-cs"/>
              </a:defRPr>
            </a:lvl2pPr>
            <a:lvl3pPr marL="1143000" indent="-228600" algn="l" defTabSz="457200" rtl="0" eaLnBrk="1" latinLnBrk="0" hangingPunct="1">
              <a:spcBef>
                <a:spcPct val="20000"/>
              </a:spcBef>
              <a:buFont typeface="Wingdings" charset="2"/>
              <a:buChar char="§"/>
              <a:defRPr lang="de-DE" sz="2000" b="1" i="0" kern="1200" baseline="0" dirty="0" smtClean="0">
                <a:solidFill>
                  <a:schemeClr val="accent4">
                    <a:lumMod val="75000"/>
                  </a:schemeClr>
                </a:solidFill>
                <a:latin typeface="+mn-lt"/>
                <a:ea typeface="+mn-ea"/>
                <a:cs typeface="+mn-cs"/>
              </a:defRPr>
            </a:lvl3pPr>
            <a:lvl4pPr marL="1600200" indent="-228600" algn="l" defTabSz="457200" rtl="0" eaLnBrk="1" latinLnBrk="0" hangingPunct="1">
              <a:spcBef>
                <a:spcPct val="20000"/>
              </a:spcBef>
              <a:buFont typeface="Wingdings" charset="2"/>
              <a:buChar char="§"/>
              <a:defRPr lang="de-DE" sz="2000" b="0" i="0" kern="1200" baseline="0" dirty="0" smtClean="0">
                <a:solidFill>
                  <a:schemeClr val="accent4">
                    <a:lumMod val="75000"/>
                  </a:schemeClr>
                </a:solidFill>
                <a:latin typeface="+mn-lt"/>
                <a:ea typeface="+mn-ea"/>
                <a:cs typeface="+mn-cs"/>
              </a:defRPr>
            </a:lvl4pPr>
            <a:lvl5pPr marL="2057400" indent="-228600" algn="l" defTabSz="457200" rtl="0" eaLnBrk="1" latinLnBrk="0" hangingPunct="1">
              <a:spcBef>
                <a:spcPct val="20000"/>
              </a:spcBef>
              <a:buFont typeface="Wingdings" charset="2"/>
              <a:buChar char="§"/>
              <a:defRPr lang="de-DE" sz="2000" kern="1200" baseline="0" dirty="0">
                <a:solidFill>
                  <a:schemeClr val="accent4">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1"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r>
              <a:rPr kumimoji="0" lang="en-US" sz="1300" b="1" i="0" u="none" strike="noStrike" kern="1200" cap="none" spc="0" normalizeH="0" baseline="0" noProof="0" dirty="0">
                <a:ln>
                  <a:noFill/>
                </a:ln>
                <a:solidFill>
                  <a:sysClr val="windowText" lastClr="000000"/>
                </a:solidFill>
                <a:effectLst/>
                <a:uLnTx/>
                <a:uFillTx/>
                <a:latin typeface="Calibri"/>
                <a:ea typeface="+mn-ea"/>
                <a:cs typeface="+mn-cs"/>
              </a:rPr>
              <a:t>Gene:</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Contained within chromosomes</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1" u="none" strike="noStrike" kern="1200" cap="none" spc="0" normalizeH="0" baseline="0" noProof="0" dirty="0">
                <a:ln>
                  <a:noFill/>
                </a:ln>
                <a:solidFill>
                  <a:srgbClr val="828C96">
                    <a:lumMod val="75000"/>
                  </a:srgbClr>
                </a:solidFill>
                <a:effectLst/>
                <a:uLnTx/>
                <a:uFillTx/>
                <a:latin typeface="Calibri"/>
                <a:ea typeface="+mn-ea"/>
                <a:cs typeface="+mn-cs"/>
              </a:rPr>
              <a:t>Segments of nucleotide sequence </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in DNA or RNA</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Encodes synthesis of a product</a:t>
            </a: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1"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r>
              <a:rPr kumimoji="0" lang="en-US" sz="1300" b="1" i="0" u="none" strike="noStrike" kern="1200" cap="none" spc="0" normalizeH="0" baseline="0" noProof="0" dirty="0">
                <a:ln>
                  <a:noFill/>
                </a:ln>
                <a:solidFill>
                  <a:sysClr val="windowText" lastClr="000000"/>
                </a:solidFill>
                <a:effectLst/>
                <a:uLnTx/>
                <a:uFillTx/>
                <a:latin typeface="Calibri"/>
                <a:ea typeface="+mn-ea"/>
                <a:cs typeface="+mn-cs"/>
              </a:rPr>
              <a:t>Gene expression:</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Produces functional gene products:</a:t>
            </a: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RNA</a:t>
            </a: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Proteins</a:t>
            </a:r>
            <a:endPar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1"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r>
              <a:rPr kumimoji="0" lang="en-US" sz="1300" b="1" i="0" u="none" strike="noStrike" kern="1200" cap="none" spc="0" normalizeH="0" baseline="0" noProof="0" dirty="0">
                <a:ln>
                  <a:noFill/>
                </a:ln>
                <a:solidFill>
                  <a:srgbClr val="005F8C"/>
                </a:solidFill>
                <a:effectLst/>
                <a:uLnTx/>
                <a:uFillTx/>
                <a:latin typeface="Calibri"/>
                <a:ea typeface="+mn-ea"/>
                <a:cs typeface="+mn-cs"/>
              </a:rPr>
              <a:t>Flow of genetic information:</a:t>
            </a:r>
          </a:p>
          <a:p>
            <a:pPr marL="508950" marR="0" lvl="1" indent="-280350" algn="l" defTabSz="457200" rtl="0" eaLnBrk="1" fontAlgn="auto" latinLnBrk="0" hangingPunct="1">
              <a:lnSpc>
                <a:spcPct val="100000"/>
              </a:lnSpc>
              <a:spcBef>
                <a:spcPts val="360"/>
              </a:spcBef>
              <a:spcAft>
                <a:spcPts val="0"/>
              </a:spcAft>
              <a:buClrTx/>
              <a:buSzTx/>
              <a:buFont typeface="+mj-lt"/>
              <a:buAutoNum type="arabicPeriod"/>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DNA is copied to create RNA (</a:t>
            </a: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DNA Transcription</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a:t>
            </a: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Regulation of genetic expression </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occurs</a:t>
            </a:r>
          </a:p>
          <a:p>
            <a:pPr marL="508950" marR="0" lvl="1" indent="-280350" algn="l" defTabSz="457200" rtl="0" eaLnBrk="1" fontAlgn="auto" latinLnBrk="0" hangingPunct="1">
              <a:lnSpc>
                <a:spcPct val="100000"/>
              </a:lnSpc>
              <a:spcBef>
                <a:spcPts val="360"/>
              </a:spcBef>
              <a:spcAft>
                <a:spcPts val="0"/>
              </a:spcAft>
              <a:buClrTx/>
              <a:buSzTx/>
              <a:buFont typeface="+mj-lt"/>
              <a:buAutoNum type="arabicPeriod"/>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RNA is used to produce proteins (</a:t>
            </a: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Translation</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a:t>
            </a: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0"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0"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0"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0"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0"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0" i="0" u="none" strike="noStrike" kern="1200" cap="none" spc="0" normalizeH="0" baseline="0" noProof="0" dirty="0">
              <a:ln>
                <a:noFill/>
              </a:ln>
              <a:solidFill>
                <a:sysClr val="windowText" lastClr="000000"/>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p:txBody>
      </p:sp>
      <p:pic>
        <p:nvPicPr>
          <p:cNvPr id="27" name="Picture 2">
            <a:extLst>
              <a:ext uri="{FF2B5EF4-FFF2-40B4-BE49-F238E27FC236}">
                <a16:creationId xmlns:a16="http://schemas.microsoft.com/office/drawing/2014/main" id="{E2533607-9151-4B1B-ACA5-48D270586C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9865" y="2443372"/>
            <a:ext cx="2880000" cy="234216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MLA CE Course Manual: Molecular Biology Information Resources (Genetics  Review: Gene)">
            <a:extLst>
              <a:ext uri="{FF2B5EF4-FFF2-40B4-BE49-F238E27FC236}">
                <a16:creationId xmlns:a16="http://schemas.microsoft.com/office/drawing/2014/main" id="{28FCF5A4-53FD-4237-BF9B-150533DC38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2011" y="941583"/>
            <a:ext cx="2520000" cy="2092632"/>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5D25D0F5-5A30-414B-B3BF-F0E5F2FC4FD7}"/>
              </a:ext>
            </a:extLst>
          </p:cNvPr>
          <p:cNvSpPr txBox="1"/>
          <p:nvPr/>
        </p:nvSpPr>
        <p:spPr>
          <a:xfrm>
            <a:off x="4578836" y="3034215"/>
            <a:ext cx="2880000"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ProximaNovaA-Regular"/>
              </a:rPr>
              <a:t>Fig: Gene, segment of DNA, part of chromosome [2]</a:t>
            </a:r>
            <a:endParaRPr kumimoji="0" lang="en-IN" sz="1000" b="0" i="0" u="none" strike="noStrike" kern="0" cap="none" spc="0" normalizeH="0" baseline="0" noProof="0" dirty="0">
              <a:ln>
                <a:noFill/>
              </a:ln>
              <a:solidFill>
                <a:prstClr val="black"/>
              </a:solidFill>
              <a:effectLst/>
              <a:uLnTx/>
              <a:uFillTx/>
            </a:endParaRPr>
          </a:p>
        </p:txBody>
      </p:sp>
      <p:sp>
        <p:nvSpPr>
          <p:cNvPr id="30" name="TextBox 29">
            <a:extLst>
              <a:ext uri="{FF2B5EF4-FFF2-40B4-BE49-F238E27FC236}">
                <a16:creationId xmlns:a16="http://schemas.microsoft.com/office/drawing/2014/main" id="{DD9D3ED2-2384-4343-814E-BFA1ED8D7325}"/>
              </a:ext>
            </a:extLst>
          </p:cNvPr>
          <p:cNvSpPr txBox="1"/>
          <p:nvPr/>
        </p:nvSpPr>
        <p:spPr>
          <a:xfrm>
            <a:off x="6669865" y="4785541"/>
            <a:ext cx="2880000"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ProximaNovaA-Regular"/>
              </a:rPr>
              <a:t>Fig: Flow of genetic information [3]</a:t>
            </a:r>
            <a:endParaRPr kumimoji="0" lang="en-IN" sz="1000" b="0" i="0" u="none" strike="noStrike" kern="0" cap="none" spc="0" normalizeH="0" baseline="0" noProof="0" dirty="0">
              <a:ln>
                <a:noFill/>
              </a:ln>
              <a:solidFill>
                <a:prstClr val="black"/>
              </a:solidFill>
              <a:effectLst/>
              <a:uLnTx/>
              <a:uFillTx/>
            </a:endParaRPr>
          </a:p>
        </p:txBody>
      </p:sp>
      <p:sp>
        <p:nvSpPr>
          <p:cNvPr id="31" name="Title 1">
            <a:extLst>
              <a:ext uri="{FF2B5EF4-FFF2-40B4-BE49-F238E27FC236}">
                <a16:creationId xmlns:a16="http://schemas.microsoft.com/office/drawing/2014/main" id="{BF732A00-D63A-4EC6-839F-CBFFAEE4EBD7}"/>
              </a:ext>
            </a:extLst>
          </p:cNvPr>
          <p:cNvSpPr txBox="1">
            <a:spLocks/>
          </p:cNvSpPr>
          <p:nvPr/>
        </p:nvSpPr>
        <p:spPr bwMode="auto">
          <a:xfrm>
            <a:off x="738892" y="238988"/>
            <a:ext cx="8595608" cy="3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457200" rtl="0" eaLnBrk="1" latinLnBrk="0" hangingPunct="1">
              <a:spcBef>
                <a:spcPct val="0"/>
              </a:spcBef>
              <a:buNone/>
              <a:defRPr sz="3200" b="1" kern="1200">
                <a:solidFill>
                  <a:schemeClr val="tx2"/>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005F8C"/>
                </a:solidFill>
                <a:effectLst/>
                <a:uLnTx/>
                <a:uFillTx/>
                <a:latin typeface="Calibri"/>
                <a:ea typeface="+mj-ea"/>
                <a:cs typeface="+mj-cs"/>
              </a:rPr>
              <a:t>Central Dogma of Molecular Biology</a:t>
            </a:r>
            <a:endParaRPr kumimoji="0" lang="en-IN" sz="3200" b="1" i="0" u="none" strike="noStrike" kern="1200" cap="none" spc="0" normalizeH="0" baseline="0" noProof="0" dirty="0">
              <a:ln>
                <a:noFill/>
              </a:ln>
              <a:solidFill>
                <a:srgbClr val="005F8C"/>
              </a:solidFill>
              <a:effectLst/>
              <a:uLnTx/>
              <a:uFillTx/>
              <a:latin typeface="Calibri"/>
              <a:ea typeface="+mj-ea"/>
              <a:cs typeface="+mj-cs"/>
            </a:endParaRPr>
          </a:p>
        </p:txBody>
      </p:sp>
    </p:spTree>
    <p:extLst>
      <p:ext uri="{BB962C8B-B14F-4D97-AF65-F5344CB8AC3E}">
        <p14:creationId xmlns:p14="http://schemas.microsoft.com/office/powerpoint/2010/main" val="282851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2B5BFF90-1044-4A10-9673-6B5E26B0900D}"/>
              </a:ext>
            </a:extLst>
          </p:cNvPr>
          <p:cNvSpPr txBox="1">
            <a:spLocks/>
          </p:cNvSpPr>
          <p:nvPr/>
        </p:nvSpPr>
        <p:spPr>
          <a:xfrm>
            <a:off x="738892" y="885433"/>
            <a:ext cx="5193104" cy="4016766"/>
          </a:xfrm>
        </p:spPr>
        <p:txBody>
          <a:bodyPr/>
          <a:lstStyle>
            <a:lvl1pPr marL="234000" indent="-234000" algn="l" defTabSz="457200" rtl="0" eaLnBrk="1" latinLnBrk="0" hangingPunct="1">
              <a:spcBef>
                <a:spcPts val="1200"/>
              </a:spcBef>
              <a:buClrTx/>
              <a:buSzPct val="100000"/>
              <a:buFont typeface="Wingdings" charset="2"/>
              <a:buChar char="§"/>
              <a:defRPr lang="de-DE" sz="2400" b="1" i="0" kern="1200" baseline="0" dirty="0" smtClean="0">
                <a:solidFill>
                  <a:schemeClr val="tx1"/>
                </a:solidFill>
                <a:latin typeface="+mn-lt"/>
                <a:ea typeface="+mn-ea"/>
                <a:cs typeface="+mn-cs"/>
              </a:defRPr>
            </a:lvl1pPr>
            <a:lvl2pPr marL="742950" indent="-285750" algn="l" defTabSz="457200" rtl="0" eaLnBrk="1" latinLnBrk="0" hangingPunct="1">
              <a:spcBef>
                <a:spcPct val="20000"/>
              </a:spcBef>
              <a:buFont typeface="Wingdings" charset="2"/>
              <a:buChar char="§"/>
              <a:defRPr lang="de-DE" sz="2000" b="1" i="0" kern="1200" baseline="0" dirty="0" smtClean="0">
                <a:solidFill>
                  <a:schemeClr val="accent4">
                    <a:lumMod val="75000"/>
                  </a:schemeClr>
                </a:solidFill>
                <a:latin typeface="+mn-lt"/>
                <a:ea typeface="+mn-ea"/>
                <a:cs typeface="+mn-cs"/>
              </a:defRPr>
            </a:lvl2pPr>
            <a:lvl3pPr marL="1143000" indent="-228600" algn="l" defTabSz="457200" rtl="0" eaLnBrk="1" latinLnBrk="0" hangingPunct="1">
              <a:spcBef>
                <a:spcPct val="20000"/>
              </a:spcBef>
              <a:buFont typeface="Wingdings" charset="2"/>
              <a:buChar char="§"/>
              <a:defRPr lang="de-DE" sz="2000" b="1" i="0" kern="1200" baseline="0" dirty="0" smtClean="0">
                <a:solidFill>
                  <a:schemeClr val="accent4">
                    <a:lumMod val="75000"/>
                  </a:schemeClr>
                </a:solidFill>
                <a:latin typeface="+mn-lt"/>
                <a:ea typeface="+mn-ea"/>
                <a:cs typeface="+mn-cs"/>
              </a:defRPr>
            </a:lvl3pPr>
            <a:lvl4pPr marL="1600200" indent="-228600" algn="l" defTabSz="457200" rtl="0" eaLnBrk="1" latinLnBrk="0" hangingPunct="1">
              <a:spcBef>
                <a:spcPct val="20000"/>
              </a:spcBef>
              <a:buFont typeface="Wingdings" charset="2"/>
              <a:buChar char="§"/>
              <a:defRPr lang="de-DE" sz="2000" b="0" i="0" kern="1200" baseline="0" dirty="0" smtClean="0">
                <a:solidFill>
                  <a:schemeClr val="accent4">
                    <a:lumMod val="75000"/>
                  </a:schemeClr>
                </a:solidFill>
                <a:latin typeface="+mn-lt"/>
                <a:ea typeface="+mn-ea"/>
                <a:cs typeface="+mn-cs"/>
              </a:defRPr>
            </a:lvl4pPr>
            <a:lvl5pPr marL="2057400" indent="-228600" algn="l" defTabSz="457200" rtl="0" eaLnBrk="1" latinLnBrk="0" hangingPunct="1">
              <a:spcBef>
                <a:spcPct val="20000"/>
              </a:spcBef>
              <a:buFont typeface="Wingdings" charset="2"/>
              <a:buChar char="§"/>
              <a:defRPr lang="de-DE" sz="2000" kern="1200" baseline="0" dirty="0">
                <a:solidFill>
                  <a:schemeClr val="accent4">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900" b="1"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r>
              <a:rPr kumimoji="0" lang="en-US" sz="1300" b="1" i="0" u="none" strike="noStrike" kern="1200" cap="none" spc="0" normalizeH="0" baseline="0" noProof="0" dirty="0">
                <a:ln>
                  <a:noFill/>
                </a:ln>
                <a:solidFill>
                  <a:sysClr val="windowText" lastClr="000000"/>
                </a:solidFill>
                <a:effectLst/>
                <a:uLnTx/>
                <a:uFillTx/>
                <a:latin typeface="Calibri"/>
                <a:ea typeface="+mn-ea"/>
                <a:cs typeface="+mn-cs"/>
              </a:rPr>
              <a:t>Importance of Regulation for organisms:</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Provide attributes like </a:t>
            </a: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Versatility </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and </a:t>
            </a: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Adaptability</a:t>
            </a: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Through </a:t>
            </a:r>
            <a:r>
              <a:rPr kumimoji="0" lang="en-US" sz="1300" b="0" i="1" u="none" strike="noStrike" kern="1200" cap="none" spc="0" normalizeH="0" baseline="0" noProof="0" dirty="0">
                <a:ln>
                  <a:noFill/>
                </a:ln>
                <a:solidFill>
                  <a:srgbClr val="828C96">
                    <a:lumMod val="75000"/>
                  </a:srgbClr>
                </a:solidFill>
                <a:effectLst/>
                <a:uLnTx/>
                <a:uFillTx/>
                <a:latin typeface="Calibri"/>
                <a:ea typeface="+mn-ea"/>
                <a:cs typeface="+mn-cs"/>
              </a:rPr>
              <a:t>Cellular differentiation </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and </a:t>
            </a:r>
            <a:r>
              <a:rPr kumimoji="0" lang="en-US" sz="1300" b="0" i="1" u="none" strike="noStrike" kern="1200" cap="none" spc="0" normalizeH="0" baseline="0" noProof="0" dirty="0">
                <a:ln>
                  <a:noFill/>
                </a:ln>
                <a:solidFill>
                  <a:srgbClr val="828C96">
                    <a:lumMod val="75000"/>
                  </a:srgbClr>
                </a:solidFill>
                <a:effectLst/>
                <a:uLnTx/>
                <a:uFillTx/>
                <a:latin typeface="Calibri"/>
                <a:ea typeface="+mn-ea"/>
                <a:cs typeface="+mn-cs"/>
              </a:rPr>
              <a:t>Morphogenesis</a:t>
            </a: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1"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r>
              <a:rPr kumimoji="0" lang="en-US" sz="1300" b="1" i="0" u="none" strike="noStrike" kern="1200" cap="none" spc="0" normalizeH="0" baseline="0" noProof="0" dirty="0">
                <a:ln>
                  <a:noFill/>
                </a:ln>
                <a:solidFill>
                  <a:sysClr val="windowText" lastClr="000000"/>
                </a:solidFill>
                <a:effectLst/>
                <a:uLnTx/>
                <a:uFillTx/>
                <a:latin typeface="Calibri"/>
                <a:ea typeface="+mn-ea"/>
                <a:cs typeface="+mn-cs"/>
              </a:rPr>
              <a:t>Cis-regulatory Elements – </a:t>
            </a:r>
            <a:r>
              <a:rPr kumimoji="0" lang="en-US" sz="1300" b="0" i="0" u="none" strike="noStrike" kern="1200" cap="none" spc="0" normalizeH="0" baseline="0" noProof="0" dirty="0">
                <a:ln>
                  <a:noFill/>
                </a:ln>
                <a:solidFill>
                  <a:sysClr val="windowText" lastClr="000000"/>
                </a:solidFill>
                <a:effectLst/>
                <a:uLnTx/>
                <a:uFillTx/>
                <a:latin typeface="Calibri"/>
                <a:ea typeface="+mn-ea"/>
                <a:cs typeface="+mn-cs"/>
              </a:rPr>
              <a:t>segments of DNA sequence</a:t>
            </a:r>
            <a:r>
              <a:rPr kumimoji="0" lang="en-US" sz="1300" b="1" i="0" u="none" strike="noStrike" kern="1200" cap="none" spc="0" normalizeH="0" baseline="0" noProof="0" dirty="0">
                <a:ln>
                  <a:noFill/>
                </a:ln>
                <a:solidFill>
                  <a:sysClr val="windowText" lastClr="000000"/>
                </a:solidFill>
                <a:effectLst/>
                <a:uLnTx/>
                <a:uFillTx/>
                <a:latin typeface="Calibri"/>
                <a:ea typeface="+mn-ea"/>
                <a:cs typeface="+mn-cs"/>
              </a:rPr>
              <a:t>:</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Enhancers</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Promoters</a:t>
            </a: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r>
              <a:rPr kumimoji="0" lang="en-US" sz="1300" b="0" i="0" u="none" strike="noStrike" kern="1200" cap="none" spc="0" normalizeH="0" baseline="0" noProof="0" dirty="0">
                <a:ln>
                  <a:noFill/>
                </a:ln>
                <a:solidFill>
                  <a:sysClr val="windowText" lastClr="000000"/>
                </a:solidFill>
                <a:effectLst/>
                <a:uLnTx/>
                <a:uFillTx/>
                <a:latin typeface="Calibri"/>
                <a:ea typeface="+mn-ea"/>
                <a:cs typeface="+mn-cs"/>
              </a:rPr>
              <a:t>Promoters define the </a:t>
            </a:r>
            <a:r>
              <a:rPr kumimoji="0" lang="en-US" sz="1300" b="0" i="1" u="none" strike="noStrike" kern="1200" cap="none" spc="0" normalizeH="0" baseline="0" noProof="0" dirty="0">
                <a:ln>
                  <a:noFill/>
                </a:ln>
                <a:solidFill>
                  <a:sysClr val="windowText" lastClr="000000"/>
                </a:solidFill>
                <a:effectLst/>
                <a:uLnTx/>
                <a:uFillTx/>
                <a:latin typeface="Calibri"/>
                <a:ea typeface="+mn-ea"/>
                <a:cs typeface="+mn-cs"/>
              </a:rPr>
              <a:t>Transcription Start Sites (TSS)</a:t>
            </a: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1"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r>
              <a:rPr kumimoji="0" lang="en-US" sz="1300" b="1" i="0" u="none" strike="noStrike" kern="1200" cap="none" spc="0" normalizeH="0" baseline="0" noProof="0" dirty="0">
                <a:ln>
                  <a:noFill/>
                </a:ln>
                <a:solidFill>
                  <a:srgbClr val="005F8C"/>
                </a:solidFill>
                <a:effectLst/>
                <a:uLnTx/>
                <a:uFillTx/>
                <a:latin typeface="Calibri"/>
                <a:ea typeface="+mn-ea"/>
                <a:cs typeface="+mn-cs"/>
              </a:rPr>
              <a:t>Enhancer-Promoter Interaction (EPI):</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Occurs through </a:t>
            </a: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DNA/Chromosome looping</a:t>
            </a: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Favorable folding of the genome in the 3D space</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 </a:t>
            </a:r>
            <a:r>
              <a:rPr kumimoji="0" lang="en-US" sz="1300" b="0" i="1" u="none" strike="noStrike" kern="1200" cap="none" spc="0" normalizeH="0" baseline="0" noProof="0" dirty="0">
                <a:ln>
                  <a:noFill/>
                </a:ln>
                <a:solidFill>
                  <a:srgbClr val="828C96">
                    <a:lumMod val="75000"/>
                  </a:srgbClr>
                </a:solidFill>
                <a:effectLst/>
                <a:uLnTx/>
                <a:uFillTx/>
                <a:latin typeface="Calibri"/>
                <a:ea typeface="+mn-ea"/>
                <a:cs typeface="+mn-cs"/>
              </a:rPr>
              <a:t>Active enhancers</a:t>
            </a: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 </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interact with </a:t>
            </a:r>
            <a:r>
              <a:rPr kumimoji="0" lang="en-US" sz="1300" b="0" i="1" u="none" strike="noStrike" kern="1200" cap="none" spc="0" normalizeH="0" baseline="0" noProof="0" dirty="0">
                <a:ln>
                  <a:noFill/>
                </a:ln>
                <a:solidFill>
                  <a:srgbClr val="828C96">
                    <a:lumMod val="75000"/>
                  </a:srgbClr>
                </a:solidFill>
                <a:effectLst/>
                <a:uLnTx/>
                <a:uFillTx/>
                <a:latin typeface="Calibri"/>
                <a:ea typeface="+mn-ea"/>
                <a:cs typeface="+mn-cs"/>
              </a:rPr>
              <a:t>specific promoters</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1" u="none" strike="noStrike" kern="1200" cap="none" spc="0" normalizeH="0" baseline="0" noProof="0" dirty="0">
                <a:ln>
                  <a:noFill/>
                </a:ln>
                <a:solidFill>
                  <a:srgbClr val="828C96">
                    <a:lumMod val="75000"/>
                  </a:srgbClr>
                </a:solidFill>
                <a:effectLst/>
                <a:uLnTx/>
                <a:uFillTx/>
                <a:latin typeface="Calibri"/>
                <a:ea typeface="+mn-ea"/>
                <a:cs typeface="+mn-cs"/>
              </a:rPr>
              <a:t>Key role </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in Transcription Regulation</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Implications in</a:t>
            </a: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 </a:t>
            </a:r>
            <a:r>
              <a:rPr kumimoji="0" lang="en-US" sz="1300" b="0" i="1" u="none" strike="noStrike" kern="1200" cap="none" spc="0" normalizeH="0" baseline="0" noProof="0" dirty="0">
                <a:ln>
                  <a:noFill/>
                </a:ln>
                <a:solidFill>
                  <a:srgbClr val="828C96">
                    <a:lumMod val="75000"/>
                  </a:srgbClr>
                </a:solidFill>
                <a:effectLst/>
                <a:uLnTx/>
                <a:uFillTx/>
                <a:latin typeface="Calibri"/>
                <a:ea typeface="+mn-ea"/>
                <a:cs typeface="+mn-cs"/>
              </a:rPr>
              <a:t>disease progression</a:t>
            </a: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1" i="0" u="none" strike="noStrike" kern="1200" cap="none" spc="0" normalizeH="0" baseline="0" noProof="0" dirty="0">
              <a:ln>
                <a:noFill/>
              </a:ln>
              <a:solidFill>
                <a:sysClr val="windowText" lastClr="000000"/>
              </a:solidFill>
              <a:effectLst/>
              <a:uLnTx/>
              <a:uFillTx/>
              <a:latin typeface="Calibri"/>
              <a:ea typeface="+mn-ea"/>
              <a:cs typeface="+mn-cs"/>
            </a:endParaRPr>
          </a:p>
        </p:txBody>
      </p:sp>
      <p:pic>
        <p:nvPicPr>
          <p:cNvPr id="14" name="Picture 2">
            <a:extLst>
              <a:ext uri="{FF2B5EF4-FFF2-40B4-BE49-F238E27FC236}">
                <a16:creationId xmlns:a16="http://schemas.microsoft.com/office/drawing/2014/main" id="{6F7F320A-441A-41FF-9FDF-5EB417A17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5281" y="885433"/>
            <a:ext cx="2574999"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5BBA8249-34D7-4D89-A11F-772F31DA5D5F}"/>
              </a:ext>
            </a:extLst>
          </p:cNvPr>
          <p:cNvPicPr>
            <a:picLocks noChangeAspect="1"/>
          </p:cNvPicPr>
          <p:nvPr/>
        </p:nvPicPr>
        <p:blipFill>
          <a:blip r:embed="rId4"/>
          <a:stretch>
            <a:fillRect/>
          </a:stretch>
        </p:blipFill>
        <p:spPr>
          <a:xfrm>
            <a:off x="6027642" y="3039611"/>
            <a:ext cx="3330275" cy="1800000"/>
          </a:xfrm>
          <a:prstGeom prst="rect">
            <a:avLst/>
          </a:prstGeom>
        </p:spPr>
      </p:pic>
      <p:sp>
        <p:nvSpPr>
          <p:cNvPr id="16" name="TextBox 15">
            <a:extLst>
              <a:ext uri="{FF2B5EF4-FFF2-40B4-BE49-F238E27FC236}">
                <a16:creationId xmlns:a16="http://schemas.microsoft.com/office/drawing/2014/main" id="{7ECB30D6-425A-43EB-A802-9D8B2D85CFF9}"/>
              </a:ext>
            </a:extLst>
          </p:cNvPr>
          <p:cNvSpPr txBox="1"/>
          <p:nvPr/>
        </p:nvSpPr>
        <p:spPr>
          <a:xfrm>
            <a:off x="6252779" y="2685433"/>
            <a:ext cx="2880000"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ProximaNovaA-Regular"/>
              </a:rPr>
              <a:t>Fig: Variety of cells in root tissue of onion [4]</a:t>
            </a:r>
            <a:endParaRPr kumimoji="0" lang="en-IN" sz="1000" b="0" i="0" u="none" strike="noStrike" kern="0" cap="none" spc="0" normalizeH="0" baseline="0" noProof="0" dirty="0">
              <a:ln>
                <a:noFill/>
              </a:ln>
              <a:solidFill>
                <a:prstClr val="black"/>
              </a:solidFill>
              <a:effectLst/>
              <a:uLnTx/>
              <a:uFillTx/>
            </a:endParaRPr>
          </a:p>
        </p:txBody>
      </p:sp>
      <p:sp>
        <p:nvSpPr>
          <p:cNvPr id="17" name="TextBox 16">
            <a:extLst>
              <a:ext uri="{FF2B5EF4-FFF2-40B4-BE49-F238E27FC236}">
                <a16:creationId xmlns:a16="http://schemas.microsoft.com/office/drawing/2014/main" id="{781176D7-59D8-417B-A752-2DA489B5D912}"/>
              </a:ext>
            </a:extLst>
          </p:cNvPr>
          <p:cNvSpPr txBox="1"/>
          <p:nvPr/>
        </p:nvSpPr>
        <p:spPr>
          <a:xfrm>
            <a:off x="6252779" y="4839611"/>
            <a:ext cx="2880000"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ProximaNovaA-Regular"/>
              </a:rPr>
              <a:t>Fig: Regulation of transcription in mammals (EPI) [5]</a:t>
            </a:r>
            <a:endParaRPr kumimoji="0" lang="en-IN" sz="1000" b="0" i="0" u="none" strike="noStrike" kern="0" cap="none" spc="0" normalizeH="0" baseline="0" noProof="0" dirty="0">
              <a:ln>
                <a:noFill/>
              </a:ln>
              <a:solidFill>
                <a:prstClr val="black"/>
              </a:solidFill>
              <a:effectLst/>
              <a:uLnTx/>
              <a:uFillTx/>
            </a:endParaRPr>
          </a:p>
        </p:txBody>
      </p:sp>
      <p:sp>
        <p:nvSpPr>
          <p:cNvPr id="18" name="Title 1">
            <a:extLst>
              <a:ext uri="{FF2B5EF4-FFF2-40B4-BE49-F238E27FC236}">
                <a16:creationId xmlns:a16="http://schemas.microsoft.com/office/drawing/2014/main" id="{25768823-AEDF-425F-AFEA-523F97F38301}"/>
              </a:ext>
            </a:extLst>
          </p:cNvPr>
          <p:cNvSpPr txBox="1">
            <a:spLocks/>
          </p:cNvSpPr>
          <p:nvPr/>
        </p:nvSpPr>
        <p:spPr bwMode="auto">
          <a:xfrm>
            <a:off x="738892" y="252774"/>
            <a:ext cx="8595608" cy="3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457200" rtl="0" eaLnBrk="1" latinLnBrk="0" hangingPunct="1">
              <a:spcBef>
                <a:spcPct val="0"/>
              </a:spcBef>
              <a:buNone/>
              <a:defRPr sz="3200" b="1" kern="1200">
                <a:solidFill>
                  <a:schemeClr val="tx2"/>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005F8C"/>
                </a:solidFill>
                <a:effectLst/>
                <a:uLnTx/>
                <a:uFillTx/>
                <a:latin typeface="Calibri"/>
                <a:ea typeface="+mj-ea"/>
                <a:cs typeface="+mj-cs"/>
              </a:rPr>
              <a:t>Regulation of DNA Transcription</a:t>
            </a:r>
            <a:endParaRPr kumimoji="0" lang="en-IN" sz="3200" b="1" i="0" u="none" strike="noStrike" kern="1200" cap="none" spc="0" normalizeH="0" baseline="0" noProof="0" dirty="0">
              <a:ln>
                <a:noFill/>
              </a:ln>
              <a:solidFill>
                <a:srgbClr val="005F8C"/>
              </a:solidFill>
              <a:effectLst/>
              <a:uLnTx/>
              <a:uFillTx/>
              <a:latin typeface="Calibri"/>
              <a:ea typeface="+mj-ea"/>
              <a:cs typeface="+mj-cs"/>
            </a:endParaRPr>
          </a:p>
        </p:txBody>
      </p:sp>
    </p:spTree>
    <p:extLst>
      <p:ext uri="{BB962C8B-B14F-4D97-AF65-F5344CB8AC3E}">
        <p14:creationId xmlns:p14="http://schemas.microsoft.com/office/powerpoint/2010/main" val="1200336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FE212F2-A1B8-4467-AF4C-761D3EB52264}"/>
              </a:ext>
            </a:extLst>
          </p:cNvPr>
          <p:cNvSpPr txBox="1">
            <a:spLocks/>
          </p:cNvSpPr>
          <p:nvPr/>
        </p:nvSpPr>
        <p:spPr>
          <a:xfrm>
            <a:off x="738892" y="907912"/>
            <a:ext cx="5193104" cy="4016766"/>
          </a:xfrm>
        </p:spPr>
        <p:txBody>
          <a:bodyPr/>
          <a:lstStyle>
            <a:lvl1pPr marL="234000" indent="-234000" algn="l" defTabSz="457200" rtl="0" eaLnBrk="1" latinLnBrk="0" hangingPunct="1">
              <a:spcBef>
                <a:spcPts val="1200"/>
              </a:spcBef>
              <a:buClrTx/>
              <a:buSzPct val="100000"/>
              <a:buFont typeface="Wingdings" charset="2"/>
              <a:buChar char="§"/>
              <a:defRPr lang="de-DE" sz="2400" b="1" i="0" kern="1200" baseline="0" dirty="0" smtClean="0">
                <a:solidFill>
                  <a:schemeClr val="tx1"/>
                </a:solidFill>
                <a:latin typeface="+mn-lt"/>
                <a:ea typeface="+mn-ea"/>
                <a:cs typeface="+mn-cs"/>
              </a:defRPr>
            </a:lvl1pPr>
            <a:lvl2pPr marL="742950" indent="-285750" algn="l" defTabSz="457200" rtl="0" eaLnBrk="1" latinLnBrk="0" hangingPunct="1">
              <a:spcBef>
                <a:spcPct val="20000"/>
              </a:spcBef>
              <a:buFont typeface="Wingdings" charset="2"/>
              <a:buChar char="§"/>
              <a:defRPr lang="de-DE" sz="2000" b="1" i="0" kern="1200" baseline="0" dirty="0" smtClean="0">
                <a:solidFill>
                  <a:schemeClr val="accent4">
                    <a:lumMod val="75000"/>
                  </a:schemeClr>
                </a:solidFill>
                <a:latin typeface="+mn-lt"/>
                <a:ea typeface="+mn-ea"/>
                <a:cs typeface="+mn-cs"/>
              </a:defRPr>
            </a:lvl2pPr>
            <a:lvl3pPr marL="1143000" indent="-228600" algn="l" defTabSz="457200" rtl="0" eaLnBrk="1" latinLnBrk="0" hangingPunct="1">
              <a:spcBef>
                <a:spcPct val="20000"/>
              </a:spcBef>
              <a:buFont typeface="Wingdings" charset="2"/>
              <a:buChar char="§"/>
              <a:defRPr lang="de-DE" sz="2000" b="1" i="0" kern="1200" baseline="0" dirty="0" smtClean="0">
                <a:solidFill>
                  <a:schemeClr val="accent4">
                    <a:lumMod val="75000"/>
                  </a:schemeClr>
                </a:solidFill>
                <a:latin typeface="+mn-lt"/>
                <a:ea typeface="+mn-ea"/>
                <a:cs typeface="+mn-cs"/>
              </a:defRPr>
            </a:lvl3pPr>
            <a:lvl4pPr marL="1600200" indent="-228600" algn="l" defTabSz="457200" rtl="0" eaLnBrk="1" latinLnBrk="0" hangingPunct="1">
              <a:spcBef>
                <a:spcPct val="20000"/>
              </a:spcBef>
              <a:buFont typeface="Wingdings" charset="2"/>
              <a:buChar char="§"/>
              <a:defRPr lang="de-DE" sz="2000" b="0" i="0" kern="1200" baseline="0" dirty="0" smtClean="0">
                <a:solidFill>
                  <a:schemeClr val="accent4">
                    <a:lumMod val="75000"/>
                  </a:schemeClr>
                </a:solidFill>
                <a:latin typeface="+mn-lt"/>
                <a:ea typeface="+mn-ea"/>
                <a:cs typeface="+mn-cs"/>
              </a:defRPr>
            </a:lvl4pPr>
            <a:lvl5pPr marL="2057400" indent="-228600" algn="l" defTabSz="457200" rtl="0" eaLnBrk="1" latinLnBrk="0" hangingPunct="1">
              <a:spcBef>
                <a:spcPct val="20000"/>
              </a:spcBef>
              <a:buFont typeface="Wingdings" charset="2"/>
              <a:buChar char="§"/>
              <a:defRPr lang="de-DE" sz="2000" kern="1200" baseline="0" dirty="0">
                <a:solidFill>
                  <a:schemeClr val="accent4">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r>
              <a:rPr kumimoji="0" lang="en-US" sz="1300" b="0" i="1" u="none" strike="noStrike" kern="1200" cap="none" spc="0" normalizeH="0" baseline="0" noProof="0" dirty="0">
                <a:ln>
                  <a:noFill/>
                </a:ln>
                <a:solidFill>
                  <a:sysClr val="windowText" lastClr="000000"/>
                </a:solidFill>
                <a:effectLst/>
                <a:uLnTx/>
                <a:uFillTx/>
                <a:latin typeface="Calibri"/>
                <a:ea typeface="+mn-ea"/>
                <a:cs typeface="+mn-cs"/>
              </a:rPr>
              <a:t>Post-transcriptional mechanism, </a:t>
            </a:r>
            <a:r>
              <a:rPr kumimoji="0" lang="en-US" sz="1300" b="0" i="0" u="none" strike="noStrike" kern="1200" cap="none" spc="0" normalizeH="0" baseline="0" noProof="0" dirty="0">
                <a:ln>
                  <a:noFill/>
                </a:ln>
                <a:solidFill>
                  <a:sysClr val="windowText" lastClr="000000"/>
                </a:solidFill>
                <a:effectLst/>
                <a:uLnTx/>
                <a:uFillTx/>
                <a:latin typeface="Calibri"/>
                <a:ea typeface="+mn-ea"/>
                <a:cs typeface="+mn-cs"/>
              </a:rPr>
              <a:t>occurs in the RNA molecule</a:t>
            </a:r>
            <a:endParaRPr kumimoji="0" lang="en-US" sz="1300" b="0" i="1"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r>
              <a:rPr kumimoji="0" lang="en-US" sz="1300" b="0" i="0" u="none" strike="noStrike" kern="1200" cap="none" spc="0" normalizeH="0" baseline="0" noProof="0" dirty="0">
                <a:ln>
                  <a:noFill/>
                </a:ln>
                <a:solidFill>
                  <a:sysClr val="windowText" lastClr="000000"/>
                </a:solidFill>
                <a:effectLst/>
                <a:uLnTx/>
                <a:uFillTx/>
                <a:latin typeface="Calibri"/>
                <a:ea typeface="+mn-ea"/>
                <a:cs typeface="+mn-cs"/>
              </a:rPr>
              <a:t>Used by cells to perform specific changes in RNA sequences:</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Nucleobase </a:t>
            </a: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Insertion, Deletion, Substitution</a:t>
            </a: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0"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r>
              <a:rPr kumimoji="0" lang="en-US" sz="1300" b="0" i="0" u="none" strike="noStrike" kern="1200" cap="none" spc="0" normalizeH="0" baseline="0" noProof="0" dirty="0">
                <a:ln>
                  <a:noFill/>
                </a:ln>
                <a:solidFill>
                  <a:sysClr val="windowText" lastClr="000000"/>
                </a:solidFill>
                <a:effectLst/>
                <a:uLnTx/>
                <a:uFillTx/>
                <a:latin typeface="Calibri"/>
                <a:ea typeface="+mn-ea"/>
                <a:cs typeface="+mn-cs"/>
              </a:rPr>
              <a:t>Importance of RNA Editing:</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Affects different aspects of RNA</a:t>
            </a: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Activity, Localization, Structure, Stability</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Role in </a:t>
            </a: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Regulation of Genetic Expression</a:t>
            </a: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Supports genetic code rewiring</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Linked to human diseases</a:t>
            </a: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1"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r>
              <a:rPr kumimoji="0" lang="en-US" sz="1300" b="1" i="0" u="none" strike="noStrike" kern="1200" cap="none" spc="0" normalizeH="0" baseline="0" noProof="0" dirty="0">
                <a:ln>
                  <a:noFill/>
                </a:ln>
                <a:solidFill>
                  <a:srgbClr val="005F8C"/>
                </a:solidFill>
                <a:effectLst/>
                <a:uLnTx/>
                <a:uFillTx/>
                <a:latin typeface="Calibri"/>
                <a:ea typeface="+mn-ea"/>
                <a:cs typeface="+mn-cs"/>
              </a:rPr>
              <a:t>Pseudouridine Modification (</a:t>
            </a:r>
            <a:r>
              <a:rPr kumimoji="0" lang="el-GR" sz="1300" b="1" i="0" u="none" strike="noStrike" kern="1200" cap="none" spc="0" normalizeH="0" baseline="0" noProof="0" dirty="0">
                <a:ln>
                  <a:noFill/>
                </a:ln>
                <a:solidFill>
                  <a:srgbClr val="005F8C"/>
                </a:solidFill>
                <a:effectLst/>
                <a:uLnTx/>
                <a:uFillTx/>
                <a:latin typeface="Calibri"/>
                <a:ea typeface="+mn-ea"/>
                <a:cs typeface="+mn-cs"/>
              </a:rPr>
              <a:t>Ψ</a:t>
            </a:r>
            <a:r>
              <a:rPr kumimoji="0" lang="en-US" sz="1300" b="1" i="0" u="none" strike="noStrike" kern="1200" cap="none" spc="0" normalizeH="0" baseline="0" noProof="0" dirty="0">
                <a:ln>
                  <a:noFill/>
                </a:ln>
                <a:solidFill>
                  <a:srgbClr val="005F8C"/>
                </a:solidFill>
                <a:effectLst/>
                <a:uLnTx/>
                <a:uFillTx/>
                <a:latin typeface="Calibri"/>
                <a:ea typeface="+mn-ea"/>
                <a:cs typeface="+mn-cs"/>
              </a:rPr>
              <a:t>/Psi-Sites):</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1" u="none" strike="noStrike" kern="1200" cap="none" spc="0" normalizeH="0" baseline="0" noProof="0" dirty="0">
                <a:ln>
                  <a:noFill/>
                </a:ln>
                <a:solidFill>
                  <a:srgbClr val="828C96">
                    <a:lumMod val="75000"/>
                  </a:srgbClr>
                </a:solidFill>
                <a:effectLst/>
                <a:uLnTx/>
                <a:uFillTx/>
                <a:latin typeface="Calibri"/>
                <a:ea typeface="+mn-ea"/>
                <a:cs typeface="+mn-cs"/>
              </a:rPr>
              <a:t>Most abundant </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RNA modification</a:t>
            </a:r>
            <a:r>
              <a:rPr kumimoji="0" lang="en-US" sz="1300" b="0" i="1" u="none" strike="noStrike" kern="1200" cap="none" spc="0" normalizeH="0" baseline="0" noProof="0" dirty="0">
                <a:ln>
                  <a:noFill/>
                </a:ln>
                <a:solidFill>
                  <a:srgbClr val="828C96">
                    <a:lumMod val="75000"/>
                  </a:srgbClr>
                </a:solidFill>
                <a:effectLst/>
                <a:uLnTx/>
                <a:uFillTx/>
                <a:latin typeface="Calibri"/>
                <a:ea typeface="+mn-ea"/>
                <a:cs typeface="+mn-cs"/>
              </a:rPr>
              <a:t> </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in cellular RNA</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Occurs at </a:t>
            </a: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Uridine sites</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 (</a:t>
            </a:r>
            <a:r>
              <a:rPr kumimoji="0" lang="el-GR" sz="1300" i="1" u="none" strike="noStrike" kern="1200" cap="none" spc="0" normalizeH="0" baseline="0" noProof="0" dirty="0">
                <a:ln>
                  <a:noFill/>
                </a:ln>
                <a:solidFill>
                  <a:srgbClr val="828C96">
                    <a:lumMod val="75000"/>
                  </a:srgbClr>
                </a:solidFill>
                <a:effectLst/>
                <a:uLnTx/>
                <a:uFillTx/>
                <a:latin typeface="Calibri"/>
                <a:ea typeface="+mn-ea"/>
                <a:cs typeface="+mn-cs"/>
              </a:rPr>
              <a:t>Ψ</a:t>
            </a:r>
            <a:r>
              <a:rPr kumimoji="0" lang="en-US" sz="1300" i="1" u="none" strike="noStrike" kern="1200" cap="none" spc="0" normalizeH="0" baseline="0" noProof="0" dirty="0">
                <a:ln>
                  <a:noFill/>
                </a:ln>
                <a:solidFill>
                  <a:srgbClr val="828C96">
                    <a:lumMod val="75000"/>
                  </a:srgbClr>
                </a:solidFill>
                <a:effectLst/>
                <a:uLnTx/>
                <a:uFillTx/>
                <a:latin typeface="Calibri"/>
                <a:ea typeface="+mn-ea"/>
                <a:cs typeface="+mn-cs"/>
              </a:rPr>
              <a:t>-Sites</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a:t>
            </a:r>
            <a:endPar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5-ribosyluracil</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 generated from </a:t>
            </a: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isomerization </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of Uridine base</a:t>
            </a: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Catalyzed by </a:t>
            </a:r>
            <a:r>
              <a:rPr kumimoji="0" lang="en-US" sz="1300" b="0" i="1" u="none" strike="noStrike" kern="1200" cap="none" spc="0" normalizeH="0" baseline="0" noProof="0" dirty="0">
                <a:ln>
                  <a:noFill/>
                </a:ln>
                <a:solidFill>
                  <a:srgbClr val="828C96">
                    <a:lumMod val="75000"/>
                  </a:srgbClr>
                </a:solidFill>
                <a:effectLst/>
                <a:uLnTx/>
                <a:uFillTx/>
                <a:latin typeface="Calibri"/>
                <a:ea typeface="+mn-ea"/>
                <a:cs typeface="+mn-cs"/>
              </a:rPr>
              <a:t>Pseudouridine Synthase </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(PUS)</a:t>
            </a: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1" i="0" u="none" strike="noStrike" kern="1200" cap="none" spc="0" normalizeH="0" baseline="0" noProof="0" dirty="0">
              <a:ln>
                <a:noFill/>
              </a:ln>
              <a:solidFill>
                <a:sysClr val="windowText" lastClr="000000"/>
              </a:solidFill>
              <a:effectLst/>
              <a:uLnTx/>
              <a:uFillTx/>
              <a:latin typeface="Calibri"/>
              <a:ea typeface="+mn-ea"/>
              <a:cs typeface="+mn-cs"/>
            </a:endParaRPr>
          </a:p>
        </p:txBody>
      </p:sp>
      <p:pic>
        <p:nvPicPr>
          <p:cNvPr id="9" name="Picture 2" descr="Frontiers | The Role of Noncoding RNA Pseudouridylation in Nuclear Gene  Expression Events | Bioengineering and Biotechnology">
            <a:extLst>
              <a:ext uri="{FF2B5EF4-FFF2-40B4-BE49-F238E27FC236}">
                <a16:creationId xmlns:a16="http://schemas.microsoft.com/office/drawing/2014/main" id="{6A4E4092-1D88-4D96-A2D7-C28F5B1782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7515" y="3023468"/>
            <a:ext cx="3287671"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0426676-CEED-4972-9CC0-EA8D344BF8FE}"/>
              </a:ext>
            </a:extLst>
          </p:cNvPr>
          <p:cNvPicPr>
            <a:picLocks noChangeAspect="1"/>
          </p:cNvPicPr>
          <p:nvPr/>
        </p:nvPicPr>
        <p:blipFill>
          <a:blip r:embed="rId4"/>
          <a:stretch>
            <a:fillRect/>
          </a:stretch>
        </p:blipFill>
        <p:spPr>
          <a:xfrm>
            <a:off x="6184721" y="954256"/>
            <a:ext cx="3013261" cy="1800000"/>
          </a:xfrm>
          <a:prstGeom prst="rect">
            <a:avLst/>
          </a:prstGeom>
        </p:spPr>
      </p:pic>
      <p:sp>
        <p:nvSpPr>
          <p:cNvPr id="11" name="TextBox 10">
            <a:extLst>
              <a:ext uri="{FF2B5EF4-FFF2-40B4-BE49-F238E27FC236}">
                <a16:creationId xmlns:a16="http://schemas.microsoft.com/office/drawing/2014/main" id="{AD415628-7063-4E01-9B54-80F984ED4F27}"/>
              </a:ext>
            </a:extLst>
          </p:cNvPr>
          <p:cNvSpPr txBox="1"/>
          <p:nvPr/>
        </p:nvSpPr>
        <p:spPr>
          <a:xfrm>
            <a:off x="6251350" y="2705764"/>
            <a:ext cx="2946631"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ProximaNovaA-Regular"/>
              </a:rPr>
              <a:t>Fig: Sample RNA Editing: mRNA edited with gRNA [6]</a:t>
            </a:r>
            <a:endParaRPr kumimoji="0" lang="en-IN" sz="1000" b="0" i="0" u="none" strike="noStrike" kern="0" cap="none" spc="0" normalizeH="0" baseline="0" noProof="0" dirty="0">
              <a:ln>
                <a:noFill/>
              </a:ln>
              <a:solidFill>
                <a:prstClr val="black"/>
              </a:solidFill>
              <a:effectLst/>
              <a:uLnTx/>
              <a:uFillTx/>
            </a:endParaRPr>
          </a:p>
        </p:txBody>
      </p:sp>
      <p:sp>
        <p:nvSpPr>
          <p:cNvPr id="12" name="TextBox 11">
            <a:extLst>
              <a:ext uri="{FF2B5EF4-FFF2-40B4-BE49-F238E27FC236}">
                <a16:creationId xmlns:a16="http://schemas.microsoft.com/office/drawing/2014/main" id="{C199FC41-F3B0-4ED8-8518-84980BC5E57F}"/>
              </a:ext>
            </a:extLst>
          </p:cNvPr>
          <p:cNvSpPr txBox="1"/>
          <p:nvPr/>
        </p:nvSpPr>
        <p:spPr>
          <a:xfrm>
            <a:off x="6317982" y="4825205"/>
            <a:ext cx="2880000"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ProximaNovaA-Regular"/>
              </a:rPr>
              <a:t>Fig: Pseudouridine Modification [7]</a:t>
            </a:r>
            <a:endParaRPr kumimoji="0" lang="en-IN" sz="1000" b="0" i="0" u="none" strike="noStrike" kern="0" cap="none" spc="0" normalizeH="0" baseline="0" noProof="0" dirty="0">
              <a:ln>
                <a:noFill/>
              </a:ln>
              <a:solidFill>
                <a:prstClr val="black"/>
              </a:solidFill>
              <a:effectLst/>
              <a:uLnTx/>
              <a:uFillTx/>
            </a:endParaRPr>
          </a:p>
        </p:txBody>
      </p:sp>
      <p:sp>
        <p:nvSpPr>
          <p:cNvPr id="18" name="Title 1">
            <a:extLst>
              <a:ext uri="{FF2B5EF4-FFF2-40B4-BE49-F238E27FC236}">
                <a16:creationId xmlns:a16="http://schemas.microsoft.com/office/drawing/2014/main" id="{CEA8F910-F34B-4B9B-872D-11C77C3A0574}"/>
              </a:ext>
            </a:extLst>
          </p:cNvPr>
          <p:cNvSpPr txBox="1">
            <a:spLocks/>
          </p:cNvSpPr>
          <p:nvPr/>
        </p:nvSpPr>
        <p:spPr bwMode="auto">
          <a:xfrm>
            <a:off x="738892" y="252774"/>
            <a:ext cx="8595608" cy="3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457200" rtl="0" eaLnBrk="1" latinLnBrk="0" hangingPunct="1">
              <a:spcBef>
                <a:spcPct val="0"/>
              </a:spcBef>
              <a:buNone/>
              <a:defRPr sz="3200" b="1" kern="1200">
                <a:solidFill>
                  <a:schemeClr val="tx2"/>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005F8C"/>
                </a:solidFill>
                <a:effectLst/>
                <a:uLnTx/>
                <a:uFillTx/>
                <a:latin typeface="Calibri"/>
                <a:ea typeface="+mj-ea"/>
                <a:cs typeface="+mj-cs"/>
              </a:rPr>
              <a:t>RNA Modification/Editing</a:t>
            </a:r>
            <a:endParaRPr kumimoji="0" lang="en-IN" sz="3200" b="1" i="0" u="none" strike="noStrike" kern="1200" cap="none" spc="0" normalizeH="0" baseline="0" noProof="0" dirty="0">
              <a:ln>
                <a:noFill/>
              </a:ln>
              <a:solidFill>
                <a:srgbClr val="005F8C"/>
              </a:solidFill>
              <a:effectLst/>
              <a:uLnTx/>
              <a:uFillTx/>
              <a:latin typeface="Calibri"/>
              <a:ea typeface="+mj-ea"/>
              <a:cs typeface="+mj-cs"/>
            </a:endParaRPr>
          </a:p>
        </p:txBody>
      </p:sp>
      <p:sp>
        <p:nvSpPr>
          <p:cNvPr id="19" name="Title 1">
            <a:extLst>
              <a:ext uri="{FF2B5EF4-FFF2-40B4-BE49-F238E27FC236}">
                <a16:creationId xmlns:a16="http://schemas.microsoft.com/office/drawing/2014/main" id="{0F793842-6F1D-4E60-8536-C6706C37EB80}"/>
              </a:ext>
            </a:extLst>
          </p:cNvPr>
          <p:cNvSpPr txBox="1">
            <a:spLocks/>
          </p:cNvSpPr>
          <p:nvPr/>
        </p:nvSpPr>
        <p:spPr bwMode="auto">
          <a:xfrm>
            <a:off x="738892" y="263513"/>
            <a:ext cx="8595608" cy="3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457200" rtl="0" eaLnBrk="1" latinLnBrk="0" hangingPunct="1">
              <a:spcBef>
                <a:spcPct val="0"/>
              </a:spcBef>
              <a:buNone/>
              <a:defRPr sz="3200" b="1" kern="1200">
                <a:solidFill>
                  <a:schemeClr val="tx2"/>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005F8C"/>
                </a:solidFill>
                <a:effectLst/>
                <a:uLnTx/>
                <a:uFillTx/>
                <a:latin typeface="Calibri"/>
                <a:ea typeface="+mj-ea"/>
                <a:cs typeface="+mj-cs"/>
              </a:rPr>
              <a:t>RNA Modification/Editing</a:t>
            </a:r>
            <a:endParaRPr kumimoji="0" lang="en-IN" sz="3200" b="1" i="0" u="none" strike="noStrike" kern="1200" cap="none" spc="0" normalizeH="0" baseline="0" noProof="0" dirty="0">
              <a:ln>
                <a:noFill/>
              </a:ln>
              <a:solidFill>
                <a:srgbClr val="005F8C"/>
              </a:solidFill>
              <a:effectLst/>
              <a:uLnTx/>
              <a:uFillTx/>
              <a:latin typeface="Calibri"/>
              <a:ea typeface="+mj-ea"/>
              <a:cs typeface="+mj-cs"/>
            </a:endParaRPr>
          </a:p>
        </p:txBody>
      </p:sp>
    </p:spTree>
    <p:extLst>
      <p:ext uri="{BB962C8B-B14F-4D97-AF65-F5344CB8AC3E}">
        <p14:creationId xmlns:p14="http://schemas.microsoft.com/office/powerpoint/2010/main" val="3572112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8DE907B7-C250-433C-A2C1-21D9140A42F9}"/>
              </a:ext>
            </a:extLst>
          </p:cNvPr>
          <p:cNvSpPr txBox="1">
            <a:spLocks/>
          </p:cNvSpPr>
          <p:nvPr/>
        </p:nvSpPr>
        <p:spPr>
          <a:xfrm>
            <a:off x="738892" y="836674"/>
            <a:ext cx="8604479" cy="1833637"/>
          </a:xfrm>
        </p:spPr>
        <p:txBody>
          <a:bodyPr/>
          <a:lstStyle>
            <a:lvl1pPr marL="234000" indent="-234000" algn="l" defTabSz="457200" rtl="0" eaLnBrk="1" latinLnBrk="0" hangingPunct="1">
              <a:spcBef>
                <a:spcPts val="1200"/>
              </a:spcBef>
              <a:buClrTx/>
              <a:buSzPct val="100000"/>
              <a:buFont typeface="Wingdings" charset="2"/>
              <a:buChar char="§"/>
              <a:defRPr lang="de-DE" sz="2400" b="1" i="0" kern="1200" baseline="0" dirty="0" smtClean="0">
                <a:solidFill>
                  <a:schemeClr val="tx1"/>
                </a:solidFill>
                <a:latin typeface="+mn-lt"/>
                <a:ea typeface="+mn-ea"/>
                <a:cs typeface="+mn-cs"/>
              </a:defRPr>
            </a:lvl1pPr>
            <a:lvl2pPr marL="742950" indent="-285750" algn="l" defTabSz="457200" rtl="0" eaLnBrk="1" latinLnBrk="0" hangingPunct="1">
              <a:spcBef>
                <a:spcPct val="20000"/>
              </a:spcBef>
              <a:buFont typeface="Wingdings" charset="2"/>
              <a:buChar char="§"/>
              <a:defRPr lang="de-DE" sz="2000" b="1" i="0" kern="1200" baseline="0" dirty="0" smtClean="0">
                <a:solidFill>
                  <a:schemeClr val="accent4">
                    <a:lumMod val="75000"/>
                  </a:schemeClr>
                </a:solidFill>
                <a:latin typeface="+mn-lt"/>
                <a:ea typeface="+mn-ea"/>
                <a:cs typeface="+mn-cs"/>
              </a:defRPr>
            </a:lvl2pPr>
            <a:lvl3pPr marL="1143000" indent="-228600" algn="l" defTabSz="457200" rtl="0" eaLnBrk="1" latinLnBrk="0" hangingPunct="1">
              <a:spcBef>
                <a:spcPct val="20000"/>
              </a:spcBef>
              <a:buFont typeface="Wingdings" charset="2"/>
              <a:buChar char="§"/>
              <a:defRPr lang="de-DE" sz="2000" b="1" i="0" kern="1200" baseline="0" dirty="0" smtClean="0">
                <a:solidFill>
                  <a:schemeClr val="accent4">
                    <a:lumMod val="75000"/>
                  </a:schemeClr>
                </a:solidFill>
                <a:latin typeface="+mn-lt"/>
                <a:ea typeface="+mn-ea"/>
                <a:cs typeface="+mn-cs"/>
              </a:defRPr>
            </a:lvl3pPr>
            <a:lvl4pPr marL="1600200" indent="-228600" algn="l" defTabSz="457200" rtl="0" eaLnBrk="1" latinLnBrk="0" hangingPunct="1">
              <a:spcBef>
                <a:spcPct val="20000"/>
              </a:spcBef>
              <a:buFont typeface="Wingdings" charset="2"/>
              <a:buChar char="§"/>
              <a:defRPr lang="de-DE" sz="2000" b="0" i="0" kern="1200" baseline="0" dirty="0" smtClean="0">
                <a:solidFill>
                  <a:schemeClr val="accent4">
                    <a:lumMod val="75000"/>
                  </a:schemeClr>
                </a:solidFill>
                <a:latin typeface="+mn-lt"/>
                <a:ea typeface="+mn-ea"/>
                <a:cs typeface="+mn-cs"/>
              </a:defRPr>
            </a:lvl4pPr>
            <a:lvl5pPr marL="2057400" indent="-228600" algn="l" defTabSz="457200" rtl="0" eaLnBrk="1" latinLnBrk="0" hangingPunct="1">
              <a:spcBef>
                <a:spcPct val="20000"/>
              </a:spcBef>
              <a:buFont typeface="Wingdings" charset="2"/>
              <a:buChar char="§"/>
              <a:defRPr lang="de-DE" sz="2000" kern="1200" baseline="0" dirty="0">
                <a:solidFill>
                  <a:schemeClr val="accent4">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r>
              <a:rPr kumimoji="0" lang="en-US" sz="1300" b="1" i="0" u="none" strike="noStrike" kern="1200" cap="none" spc="0" normalizeH="0" baseline="0" noProof="0" dirty="0">
                <a:ln>
                  <a:noFill/>
                </a:ln>
                <a:solidFill>
                  <a:sysClr val="windowText" lastClr="000000"/>
                </a:solidFill>
                <a:effectLst/>
                <a:uLnTx/>
                <a:uFillTx/>
                <a:latin typeface="Calibri"/>
                <a:ea typeface="+mn-ea"/>
                <a:cs typeface="+mn-cs"/>
              </a:rPr>
              <a:t>Experimental approaches </a:t>
            </a:r>
            <a:r>
              <a:rPr kumimoji="0" lang="en-US" sz="1300" b="0" i="0" u="none" strike="noStrike" kern="1200" cap="none" spc="0" normalizeH="0" baseline="0" noProof="0" dirty="0">
                <a:ln>
                  <a:noFill/>
                </a:ln>
                <a:solidFill>
                  <a:sysClr val="windowText" lastClr="000000"/>
                </a:solidFill>
                <a:effectLst/>
                <a:uLnTx/>
                <a:uFillTx/>
                <a:latin typeface="Calibri"/>
                <a:ea typeface="+mn-ea"/>
                <a:cs typeface="+mn-cs"/>
              </a:rPr>
              <a:t>have been </a:t>
            </a:r>
            <a:r>
              <a:rPr kumimoji="0" lang="en-US" sz="1300" b="1" i="0" u="none" strike="noStrike" kern="1200" cap="none" spc="0" normalizeH="0" baseline="0" noProof="0" dirty="0">
                <a:ln>
                  <a:noFill/>
                </a:ln>
                <a:solidFill>
                  <a:sysClr val="windowText" lastClr="000000"/>
                </a:solidFill>
                <a:effectLst/>
                <a:uLnTx/>
                <a:uFillTx/>
                <a:latin typeface="Calibri"/>
                <a:ea typeface="+mn-ea"/>
                <a:cs typeface="+mn-cs"/>
              </a:rPr>
              <a:t>successful </a:t>
            </a:r>
            <a:r>
              <a:rPr kumimoji="0" lang="en-US" sz="1300" b="0" i="0" u="none" strike="noStrike" kern="1200" cap="none" spc="0" normalizeH="0" baseline="0" noProof="0" dirty="0">
                <a:ln>
                  <a:noFill/>
                </a:ln>
                <a:solidFill>
                  <a:sysClr val="windowText" lastClr="000000"/>
                </a:solidFill>
                <a:effectLst/>
                <a:uLnTx/>
                <a:uFillTx/>
                <a:latin typeface="Calibri"/>
                <a:ea typeface="+mn-ea"/>
                <a:cs typeface="+mn-cs"/>
              </a:rPr>
              <a:t>in EPI and </a:t>
            </a:r>
            <a:r>
              <a:rPr kumimoji="0" lang="el-GR" sz="1300" b="0" i="0" u="none" strike="noStrike" kern="1200" cap="none" spc="0" normalizeH="0" baseline="0" noProof="0" dirty="0">
                <a:ln>
                  <a:noFill/>
                </a:ln>
                <a:solidFill>
                  <a:sysClr val="windowText" lastClr="000000"/>
                </a:solidFill>
                <a:effectLst/>
                <a:uLnTx/>
                <a:uFillTx/>
                <a:latin typeface="Calibri"/>
                <a:ea typeface="+mn-ea"/>
                <a:cs typeface="+mn-cs"/>
              </a:rPr>
              <a:t>Ψ</a:t>
            </a:r>
            <a:r>
              <a:rPr kumimoji="0" lang="en-US" sz="1300" b="0" i="0" u="none" strike="noStrike" kern="1200" cap="none" spc="0" normalizeH="0" baseline="0" noProof="0" dirty="0">
                <a:ln>
                  <a:noFill/>
                </a:ln>
                <a:solidFill>
                  <a:sysClr val="windowText" lastClr="000000"/>
                </a:solidFill>
                <a:effectLst/>
                <a:uLnTx/>
                <a:uFillTx/>
                <a:latin typeface="Calibri"/>
                <a:ea typeface="+mn-ea"/>
                <a:cs typeface="+mn-cs"/>
              </a:rPr>
              <a:t>-site identification</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Huge amounts of data generated</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 for knowledge discovery</a:t>
            </a: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a:t>
            </a: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By high-throughput sequencing technologies</a:t>
            </a: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Genomic and Epigenomic data</a:t>
            </a: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1"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r>
              <a:rPr kumimoji="0" lang="en-US" sz="1300" b="1" i="0" u="none" strike="noStrike" kern="1200" cap="none" spc="0" normalizeH="0" baseline="0" noProof="0" dirty="0">
                <a:ln>
                  <a:noFill/>
                </a:ln>
                <a:solidFill>
                  <a:sysClr val="windowText" lastClr="000000"/>
                </a:solidFill>
                <a:effectLst/>
                <a:uLnTx/>
                <a:uFillTx/>
                <a:latin typeface="Calibri"/>
                <a:ea typeface="+mn-ea"/>
                <a:cs typeface="+mn-cs"/>
              </a:rPr>
              <a:t>Resulted in increasing use of Machine Learning and Deep Learning approaches:</a:t>
            </a:r>
            <a:endParaRPr kumimoji="0" lang="en-US" sz="1300" b="0" i="0" u="none" strike="noStrike" kern="1200" cap="none" spc="0" normalizeH="0" baseline="0" noProof="0" dirty="0">
              <a:ln>
                <a:noFill/>
              </a:ln>
              <a:solidFill>
                <a:sysClr val="windowText" lastClr="000000"/>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Due to overwhelming advantages of computational approaches</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By high-throughput sequencing technologies</a:t>
            </a: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0"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0" i="0" u="none" strike="noStrike" kern="1200" cap="none" spc="0" normalizeH="0" baseline="0" noProof="0" dirty="0">
              <a:ln>
                <a:noFill/>
              </a:ln>
              <a:solidFill>
                <a:sysClr val="windowText" lastClr="000000"/>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p:txBody>
      </p:sp>
      <p:sp>
        <p:nvSpPr>
          <p:cNvPr id="17" name="Content Placeholder 2">
            <a:extLst>
              <a:ext uri="{FF2B5EF4-FFF2-40B4-BE49-F238E27FC236}">
                <a16:creationId xmlns:a16="http://schemas.microsoft.com/office/drawing/2014/main" id="{7A56C9FF-986C-4FF1-A710-95B76ABEE11D}"/>
              </a:ext>
            </a:extLst>
          </p:cNvPr>
          <p:cNvSpPr txBox="1">
            <a:spLocks/>
          </p:cNvSpPr>
          <p:nvPr/>
        </p:nvSpPr>
        <p:spPr>
          <a:xfrm>
            <a:off x="738892" y="3033657"/>
            <a:ext cx="4320479" cy="2020747"/>
          </a:xfrm>
        </p:spPr>
        <p:txBody>
          <a:bodyPr/>
          <a:lstStyle>
            <a:lvl1pPr marL="234000" indent="-234000" algn="l" defTabSz="457200" rtl="0" eaLnBrk="1" latinLnBrk="0" hangingPunct="1">
              <a:spcBef>
                <a:spcPts val="1200"/>
              </a:spcBef>
              <a:buClrTx/>
              <a:buSzPct val="100000"/>
              <a:buFont typeface="Wingdings" charset="2"/>
              <a:buChar char="§"/>
              <a:defRPr lang="de-DE" sz="2400" b="1" i="0" kern="1200" baseline="0" dirty="0" smtClean="0">
                <a:solidFill>
                  <a:schemeClr val="tx1"/>
                </a:solidFill>
                <a:latin typeface="+mn-lt"/>
                <a:ea typeface="+mn-ea"/>
                <a:cs typeface="+mn-cs"/>
              </a:defRPr>
            </a:lvl1pPr>
            <a:lvl2pPr marL="742950" indent="-285750" algn="l" defTabSz="457200" rtl="0" eaLnBrk="1" latinLnBrk="0" hangingPunct="1">
              <a:spcBef>
                <a:spcPct val="20000"/>
              </a:spcBef>
              <a:buFont typeface="Wingdings" charset="2"/>
              <a:buChar char="§"/>
              <a:defRPr lang="de-DE" sz="2000" b="1" i="0" kern="1200" baseline="0" dirty="0" smtClean="0">
                <a:solidFill>
                  <a:schemeClr val="accent4">
                    <a:lumMod val="75000"/>
                  </a:schemeClr>
                </a:solidFill>
                <a:latin typeface="+mn-lt"/>
                <a:ea typeface="+mn-ea"/>
                <a:cs typeface="+mn-cs"/>
              </a:defRPr>
            </a:lvl2pPr>
            <a:lvl3pPr marL="1143000" indent="-228600" algn="l" defTabSz="457200" rtl="0" eaLnBrk="1" latinLnBrk="0" hangingPunct="1">
              <a:spcBef>
                <a:spcPct val="20000"/>
              </a:spcBef>
              <a:buFont typeface="Wingdings" charset="2"/>
              <a:buChar char="§"/>
              <a:defRPr lang="de-DE" sz="2000" b="1" i="0" kern="1200" baseline="0" dirty="0" smtClean="0">
                <a:solidFill>
                  <a:schemeClr val="accent4">
                    <a:lumMod val="75000"/>
                  </a:schemeClr>
                </a:solidFill>
                <a:latin typeface="+mn-lt"/>
                <a:ea typeface="+mn-ea"/>
                <a:cs typeface="+mn-cs"/>
              </a:defRPr>
            </a:lvl3pPr>
            <a:lvl4pPr marL="1600200" indent="-228600" algn="l" defTabSz="457200" rtl="0" eaLnBrk="1" latinLnBrk="0" hangingPunct="1">
              <a:spcBef>
                <a:spcPct val="20000"/>
              </a:spcBef>
              <a:buFont typeface="Wingdings" charset="2"/>
              <a:buChar char="§"/>
              <a:defRPr lang="de-DE" sz="2000" b="0" i="0" kern="1200" baseline="0" dirty="0" smtClean="0">
                <a:solidFill>
                  <a:schemeClr val="accent4">
                    <a:lumMod val="75000"/>
                  </a:schemeClr>
                </a:solidFill>
                <a:latin typeface="+mn-lt"/>
                <a:ea typeface="+mn-ea"/>
                <a:cs typeface="+mn-cs"/>
              </a:defRPr>
            </a:lvl4pPr>
            <a:lvl5pPr marL="2057400" indent="-228600" algn="l" defTabSz="457200" rtl="0" eaLnBrk="1" latinLnBrk="0" hangingPunct="1">
              <a:spcBef>
                <a:spcPct val="20000"/>
              </a:spcBef>
              <a:buFont typeface="Wingdings" charset="2"/>
              <a:buChar char="§"/>
              <a:defRPr lang="de-DE" sz="2000" kern="1200" baseline="0" dirty="0">
                <a:solidFill>
                  <a:schemeClr val="accent4">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r>
              <a:rPr kumimoji="0" lang="en-US" sz="1300" b="1" i="0" u="none" strike="noStrike" kern="1200" cap="none" spc="0" normalizeH="0" baseline="0" noProof="0" dirty="0">
                <a:ln>
                  <a:noFill/>
                </a:ln>
                <a:solidFill>
                  <a:srgbClr val="005F8C"/>
                </a:solidFill>
                <a:effectLst/>
                <a:uLnTx/>
                <a:uFillTx/>
                <a:latin typeface="Calibri"/>
                <a:ea typeface="+mn-ea"/>
                <a:cs typeface="+mn-cs"/>
              </a:rPr>
              <a:t>Wet lab experimental approaches:</a:t>
            </a:r>
            <a:endParaRPr kumimoji="0" lang="en-US" sz="1300" b="0" i="0" u="none" strike="noStrike" kern="1200" cap="none" spc="0" normalizeH="0" baseline="0" noProof="0" dirty="0">
              <a:ln>
                <a:noFill/>
              </a:ln>
              <a:solidFill>
                <a:srgbClr val="005F8C"/>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Technically challenging with Theoretical limitations</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Labor intensive</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Requires skilled laboratory experience</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Time consuming</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Expensive</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High false-negative rates</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1" i="1" u="none" strike="noStrike" kern="1200" cap="none" spc="0" normalizeH="0" baseline="0" noProof="0" dirty="0">
                <a:ln>
                  <a:noFill/>
                </a:ln>
                <a:solidFill>
                  <a:srgbClr val="828C96">
                    <a:lumMod val="75000"/>
                  </a:srgbClr>
                </a:solidFill>
                <a:effectLst/>
                <a:uLnTx/>
                <a:uFillTx/>
                <a:latin typeface="Calibri"/>
                <a:ea typeface="+mn-ea"/>
                <a:cs typeface="+mn-cs"/>
              </a:rPr>
              <a:t>Generates ground truth data</a:t>
            </a: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1" i="0" u="none" strike="noStrike" kern="1200" cap="none" spc="0" normalizeH="0" baseline="0" noProof="0" dirty="0">
              <a:ln>
                <a:noFill/>
              </a:ln>
              <a:solidFill>
                <a:prstClr val="black"/>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p:txBody>
      </p:sp>
      <p:sp>
        <p:nvSpPr>
          <p:cNvPr id="18" name="Content Placeholder 2">
            <a:extLst>
              <a:ext uri="{FF2B5EF4-FFF2-40B4-BE49-F238E27FC236}">
                <a16:creationId xmlns:a16="http://schemas.microsoft.com/office/drawing/2014/main" id="{8F15C41A-5B8B-4C72-B67C-C36A946BCFA8}"/>
              </a:ext>
            </a:extLst>
          </p:cNvPr>
          <p:cNvSpPr txBox="1">
            <a:spLocks/>
          </p:cNvSpPr>
          <p:nvPr/>
        </p:nvSpPr>
        <p:spPr>
          <a:xfrm>
            <a:off x="5059371" y="3033657"/>
            <a:ext cx="4320479" cy="1951680"/>
          </a:xfrm>
        </p:spPr>
        <p:txBody>
          <a:bodyPr/>
          <a:lstStyle>
            <a:lvl1pPr marL="234000" indent="-234000" algn="l" defTabSz="457200" rtl="0" eaLnBrk="1" latinLnBrk="0" hangingPunct="1">
              <a:spcBef>
                <a:spcPts val="1200"/>
              </a:spcBef>
              <a:buClrTx/>
              <a:buSzPct val="100000"/>
              <a:buFont typeface="Wingdings" charset="2"/>
              <a:buChar char="§"/>
              <a:defRPr lang="de-DE" sz="2400" b="1" i="0" kern="1200" baseline="0" dirty="0" smtClean="0">
                <a:solidFill>
                  <a:schemeClr val="tx1"/>
                </a:solidFill>
                <a:latin typeface="+mn-lt"/>
                <a:ea typeface="+mn-ea"/>
                <a:cs typeface="+mn-cs"/>
              </a:defRPr>
            </a:lvl1pPr>
            <a:lvl2pPr marL="742950" indent="-285750" algn="l" defTabSz="457200" rtl="0" eaLnBrk="1" latinLnBrk="0" hangingPunct="1">
              <a:spcBef>
                <a:spcPct val="20000"/>
              </a:spcBef>
              <a:buFont typeface="Wingdings" charset="2"/>
              <a:buChar char="§"/>
              <a:defRPr lang="de-DE" sz="2000" b="1" i="0" kern="1200" baseline="0" dirty="0" smtClean="0">
                <a:solidFill>
                  <a:schemeClr val="accent4">
                    <a:lumMod val="75000"/>
                  </a:schemeClr>
                </a:solidFill>
                <a:latin typeface="+mn-lt"/>
                <a:ea typeface="+mn-ea"/>
                <a:cs typeface="+mn-cs"/>
              </a:defRPr>
            </a:lvl2pPr>
            <a:lvl3pPr marL="1143000" indent="-228600" algn="l" defTabSz="457200" rtl="0" eaLnBrk="1" latinLnBrk="0" hangingPunct="1">
              <a:spcBef>
                <a:spcPct val="20000"/>
              </a:spcBef>
              <a:buFont typeface="Wingdings" charset="2"/>
              <a:buChar char="§"/>
              <a:defRPr lang="de-DE" sz="2000" b="1" i="0" kern="1200" baseline="0" dirty="0" smtClean="0">
                <a:solidFill>
                  <a:schemeClr val="accent4">
                    <a:lumMod val="75000"/>
                  </a:schemeClr>
                </a:solidFill>
                <a:latin typeface="+mn-lt"/>
                <a:ea typeface="+mn-ea"/>
                <a:cs typeface="+mn-cs"/>
              </a:defRPr>
            </a:lvl3pPr>
            <a:lvl4pPr marL="1600200" indent="-228600" algn="l" defTabSz="457200" rtl="0" eaLnBrk="1" latinLnBrk="0" hangingPunct="1">
              <a:spcBef>
                <a:spcPct val="20000"/>
              </a:spcBef>
              <a:buFont typeface="Wingdings" charset="2"/>
              <a:buChar char="§"/>
              <a:defRPr lang="de-DE" sz="2000" b="0" i="0" kern="1200" baseline="0" dirty="0" smtClean="0">
                <a:solidFill>
                  <a:schemeClr val="accent4">
                    <a:lumMod val="75000"/>
                  </a:schemeClr>
                </a:solidFill>
                <a:latin typeface="+mn-lt"/>
                <a:ea typeface="+mn-ea"/>
                <a:cs typeface="+mn-cs"/>
              </a:defRPr>
            </a:lvl4pPr>
            <a:lvl5pPr marL="2057400" indent="-228600" algn="l" defTabSz="457200" rtl="0" eaLnBrk="1" latinLnBrk="0" hangingPunct="1">
              <a:spcBef>
                <a:spcPct val="20000"/>
              </a:spcBef>
              <a:buFont typeface="Wingdings" charset="2"/>
              <a:buChar char="§"/>
              <a:defRPr lang="de-DE" sz="2000" kern="1200" baseline="0" dirty="0">
                <a:solidFill>
                  <a:schemeClr val="accent4">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r>
              <a:rPr kumimoji="0" lang="en-US" sz="1300" b="1" i="0" u="none" strike="noStrike" kern="1200" cap="none" spc="0" normalizeH="0" baseline="0" noProof="0" dirty="0">
                <a:ln>
                  <a:noFill/>
                </a:ln>
                <a:solidFill>
                  <a:srgbClr val="005F8C"/>
                </a:solidFill>
                <a:effectLst/>
                <a:uLnTx/>
                <a:uFillTx/>
                <a:latin typeface="Calibri"/>
                <a:ea typeface="+mn-ea"/>
                <a:cs typeface="+mn-cs"/>
              </a:rPr>
              <a:t>Computational approaches:</a:t>
            </a:r>
            <a:endParaRPr kumimoji="0" lang="en-US" sz="1300" b="0" i="0" u="none" strike="noStrike" kern="1200" cap="none" spc="0" normalizeH="0" baseline="0" noProof="0" dirty="0">
              <a:ln>
                <a:noFill/>
              </a:ln>
              <a:solidFill>
                <a:srgbClr val="005F8C"/>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Easier development</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Comparatively, much less labor intensive</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Requires coding skills</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Ease of reuse, hence, saves time</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Economical</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Accurate and Robust</a:t>
            </a: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1" i="0" u="none" strike="noStrike" kern="1200" cap="none" spc="0" normalizeH="0" baseline="0" noProof="0" dirty="0">
              <a:ln>
                <a:noFill/>
              </a:ln>
              <a:solidFill>
                <a:prstClr val="black"/>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p:txBody>
      </p:sp>
      <p:sp>
        <p:nvSpPr>
          <p:cNvPr id="19" name="Title 1">
            <a:extLst>
              <a:ext uri="{FF2B5EF4-FFF2-40B4-BE49-F238E27FC236}">
                <a16:creationId xmlns:a16="http://schemas.microsoft.com/office/drawing/2014/main" id="{99BC1C54-83CB-48DF-88E6-A06439F2FF71}"/>
              </a:ext>
            </a:extLst>
          </p:cNvPr>
          <p:cNvSpPr txBox="1">
            <a:spLocks/>
          </p:cNvSpPr>
          <p:nvPr/>
        </p:nvSpPr>
        <p:spPr bwMode="auto">
          <a:xfrm>
            <a:off x="738892" y="263513"/>
            <a:ext cx="8595608" cy="3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457200" rtl="0" eaLnBrk="1" latinLnBrk="0" hangingPunct="1">
              <a:spcBef>
                <a:spcPct val="0"/>
              </a:spcBef>
              <a:buNone/>
              <a:defRPr sz="3200" b="1" kern="1200">
                <a:solidFill>
                  <a:schemeClr val="tx2"/>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005F8C"/>
                </a:solidFill>
                <a:effectLst/>
                <a:uLnTx/>
                <a:uFillTx/>
                <a:latin typeface="Calibri"/>
                <a:ea typeface="+mj-ea"/>
                <a:cs typeface="+mj-cs"/>
              </a:rPr>
              <a:t>Motivation for computational methods</a:t>
            </a:r>
            <a:endParaRPr kumimoji="0" lang="en-IN" sz="3200" b="1" i="0" u="none" strike="noStrike" kern="1200" cap="none" spc="0" normalizeH="0" baseline="0" noProof="0" dirty="0">
              <a:ln>
                <a:noFill/>
              </a:ln>
              <a:solidFill>
                <a:srgbClr val="005F8C"/>
              </a:solidFill>
              <a:effectLst/>
              <a:uLnTx/>
              <a:uFillTx/>
              <a:latin typeface="Calibri"/>
              <a:ea typeface="+mj-ea"/>
              <a:cs typeface="+mj-cs"/>
            </a:endParaRPr>
          </a:p>
        </p:txBody>
      </p:sp>
    </p:spTree>
    <p:extLst>
      <p:ext uri="{BB962C8B-B14F-4D97-AF65-F5344CB8AC3E}">
        <p14:creationId xmlns:p14="http://schemas.microsoft.com/office/powerpoint/2010/main" val="3325379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99BC1C54-83CB-48DF-88E6-A06439F2FF71}"/>
              </a:ext>
            </a:extLst>
          </p:cNvPr>
          <p:cNvSpPr txBox="1">
            <a:spLocks/>
          </p:cNvSpPr>
          <p:nvPr/>
        </p:nvSpPr>
        <p:spPr bwMode="auto">
          <a:xfrm>
            <a:off x="738892" y="263513"/>
            <a:ext cx="8595608" cy="3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457200" rtl="0" eaLnBrk="1" latinLnBrk="0" hangingPunct="1">
              <a:spcBef>
                <a:spcPct val="0"/>
              </a:spcBef>
              <a:buNone/>
              <a:defRPr sz="3200" b="1" kern="1200">
                <a:solidFill>
                  <a:schemeClr val="tx2"/>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005F8C"/>
                </a:solidFill>
                <a:effectLst/>
                <a:uLnTx/>
                <a:uFillTx/>
                <a:latin typeface="Calibri"/>
                <a:ea typeface="+mj-ea"/>
                <a:cs typeface="+mj-cs"/>
              </a:rPr>
              <a:t>EPI – Features</a:t>
            </a:r>
            <a:endParaRPr kumimoji="0" lang="en-IN" sz="3200" b="1" i="0" u="none" strike="noStrike" kern="1200" cap="none" spc="0" normalizeH="0" baseline="0" noProof="0" dirty="0">
              <a:ln>
                <a:noFill/>
              </a:ln>
              <a:solidFill>
                <a:srgbClr val="005F8C"/>
              </a:solidFill>
              <a:effectLst/>
              <a:uLnTx/>
              <a:uFillTx/>
              <a:latin typeface="Calibri"/>
              <a:ea typeface="+mj-ea"/>
              <a:cs typeface="+mj-cs"/>
            </a:endParaRPr>
          </a:p>
        </p:txBody>
      </p:sp>
      <p:sp>
        <p:nvSpPr>
          <p:cNvPr id="8" name="Content Placeholder 2">
            <a:extLst>
              <a:ext uri="{FF2B5EF4-FFF2-40B4-BE49-F238E27FC236}">
                <a16:creationId xmlns:a16="http://schemas.microsoft.com/office/drawing/2014/main" id="{61347F6B-F3E8-4778-B712-61BE9839A771}"/>
              </a:ext>
            </a:extLst>
          </p:cNvPr>
          <p:cNvSpPr txBox="1">
            <a:spLocks/>
          </p:cNvSpPr>
          <p:nvPr/>
        </p:nvSpPr>
        <p:spPr>
          <a:xfrm>
            <a:off x="738892" y="938560"/>
            <a:ext cx="4320479" cy="4016766"/>
          </a:xfrm>
        </p:spPr>
        <p:txBody>
          <a:bodyPr/>
          <a:lstStyle>
            <a:lvl1pPr marL="234000" indent="-234000" algn="l" defTabSz="457200" rtl="0" eaLnBrk="1" latinLnBrk="0" hangingPunct="1">
              <a:spcBef>
                <a:spcPts val="1200"/>
              </a:spcBef>
              <a:buClrTx/>
              <a:buSzPct val="100000"/>
              <a:buFont typeface="Wingdings" charset="2"/>
              <a:buChar char="§"/>
              <a:defRPr lang="de-DE" sz="2400" b="1" i="0" kern="1200" baseline="0" dirty="0" smtClean="0">
                <a:solidFill>
                  <a:schemeClr val="tx1"/>
                </a:solidFill>
                <a:latin typeface="+mn-lt"/>
                <a:ea typeface="+mn-ea"/>
                <a:cs typeface="+mn-cs"/>
              </a:defRPr>
            </a:lvl1pPr>
            <a:lvl2pPr marL="742950" indent="-285750" algn="l" defTabSz="457200" rtl="0" eaLnBrk="1" latinLnBrk="0" hangingPunct="1">
              <a:spcBef>
                <a:spcPct val="20000"/>
              </a:spcBef>
              <a:buFont typeface="Wingdings" charset="2"/>
              <a:buChar char="§"/>
              <a:defRPr lang="de-DE" sz="2000" b="1" i="0" kern="1200" baseline="0" dirty="0" smtClean="0">
                <a:solidFill>
                  <a:schemeClr val="accent4">
                    <a:lumMod val="75000"/>
                  </a:schemeClr>
                </a:solidFill>
                <a:latin typeface="+mn-lt"/>
                <a:ea typeface="+mn-ea"/>
                <a:cs typeface="+mn-cs"/>
              </a:defRPr>
            </a:lvl2pPr>
            <a:lvl3pPr marL="1143000" indent="-228600" algn="l" defTabSz="457200" rtl="0" eaLnBrk="1" latinLnBrk="0" hangingPunct="1">
              <a:spcBef>
                <a:spcPct val="20000"/>
              </a:spcBef>
              <a:buFont typeface="Wingdings" charset="2"/>
              <a:buChar char="§"/>
              <a:defRPr lang="de-DE" sz="2000" b="1" i="0" kern="1200" baseline="0" dirty="0" smtClean="0">
                <a:solidFill>
                  <a:schemeClr val="accent4">
                    <a:lumMod val="75000"/>
                  </a:schemeClr>
                </a:solidFill>
                <a:latin typeface="+mn-lt"/>
                <a:ea typeface="+mn-ea"/>
                <a:cs typeface="+mn-cs"/>
              </a:defRPr>
            </a:lvl3pPr>
            <a:lvl4pPr marL="1600200" indent="-228600" algn="l" defTabSz="457200" rtl="0" eaLnBrk="1" latinLnBrk="0" hangingPunct="1">
              <a:spcBef>
                <a:spcPct val="20000"/>
              </a:spcBef>
              <a:buFont typeface="Wingdings" charset="2"/>
              <a:buChar char="§"/>
              <a:defRPr lang="de-DE" sz="2000" b="0" i="0" kern="1200" baseline="0" dirty="0" smtClean="0">
                <a:solidFill>
                  <a:schemeClr val="accent4">
                    <a:lumMod val="75000"/>
                  </a:schemeClr>
                </a:solidFill>
                <a:latin typeface="+mn-lt"/>
                <a:ea typeface="+mn-ea"/>
                <a:cs typeface="+mn-cs"/>
              </a:defRPr>
            </a:lvl4pPr>
            <a:lvl5pPr marL="2057400" indent="-228600" algn="l" defTabSz="457200" rtl="0" eaLnBrk="1" latinLnBrk="0" hangingPunct="1">
              <a:spcBef>
                <a:spcPct val="20000"/>
              </a:spcBef>
              <a:buFont typeface="Wingdings" charset="2"/>
              <a:buChar char="§"/>
              <a:defRPr lang="de-DE" sz="2000" kern="1200" baseline="0" dirty="0">
                <a:solidFill>
                  <a:schemeClr val="accent4">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r>
              <a:rPr kumimoji="0" lang="en-US" sz="1300" b="1" i="0" u="none" strike="noStrike" kern="1200" cap="none" spc="0" normalizeH="0" baseline="0" noProof="0" dirty="0">
                <a:ln>
                  <a:noFill/>
                </a:ln>
                <a:solidFill>
                  <a:sysClr val="windowText" lastClr="000000"/>
                </a:solidFill>
                <a:effectLst/>
                <a:uLnTx/>
                <a:uFillTx/>
                <a:latin typeface="Calibri"/>
                <a:ea typeface="+mn-ea"/>
                <a:cs typeface="+mn-cs"/>
              </a:rPr>
              <a:t>DNA Sequences as feature</a:t>
            </a:r>
            <a:endParaRPr kumimoji="0" lang="en-US" sz="1300" b="0" i="0" u="none" strike="noStrike" kern="1200" cap="none" spc="0" normalizeH="0" baseline="0" noProof="0" dirty="0">
              <a:ln>
                <a:noFill/>
              </a:ln>
              <a:solidFill>
                <a:sysClr val="windowText" lastClr="000000"/>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Long sequences, consisting of 4 nucleobases</a:t>
            </a: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Adenine [</a:t>
            </a: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A</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 , Cytosine [</a:t>
            </a: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C</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a:t>
            </a:r>
          </a:p>
          <a:p>
            <a:pPr marL="628650" marR="0" lvl="2" indent="0" algn="l" defTabSz="457200" rtl="0" eaLnBrk="1" fontAlgn="auto" latinLnBrk="0" hangingPunct="1">
              <a:lnSpc>
                <a:spcPct val="100000"/>
              </a:lnSpc>
              <a:spcBef>
                <a:spcPts val="360"/>
              </a:spcBef>
              <a:spcAft>
                <a:spcPts val="0"/>
              </a:spcAft>
              <a:buClrTx/>
              <a:buSzTx/>
              <a:buFont typeface="Wingdings" charset="2"/>
              <a:buNone/>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	Guanine [</a:t>
            </a: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G</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 and Thymine [</a:t>
            </a: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T</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Fixed length segments used as input</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…..ACGACTAAACCACGTACGACTAAACCACT…..</a:t>
            </a: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1"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r>
              <a:rPr kumimoji="0" lang="en-US" sz="1300" b="1" i="0" u="none" strike="noStrike" kern="1200" cap="none" spc="0" normalizeH="0" baseline="0" noProof="0" dirty="0">
                <a:ln>
                  <a:noFill/>
                </a:ln>
                <a:solidFill>
                  <a:sysClr val="windowText" lastClr="000000"/>
                </a:solidFill>
                <a:effectLst/>
                <a:uLnTx/>
                <a:uFillTx/>
                <a:latin typeface="Calibri"/>
                <a:ea typeface="+mn-ea"/>
                <a:cs typeface="+mn-cs"/>
              </a:rPr>
              <a:t>Natural Language Processed embeddings</a:t>
            </a:r>
            <a:endParaRPr kumimoji="0" lang="en-US" sz="1300" b="0" i="0" u="none" strike="noStrike" kern="1200" cap="none" spc="0" normalizeH="0" baseline="0" noProof="0" dirty="0">
              <a:ln>
                <a:noFill/>
              </a:ln>
              <a:solidFill>
                <a:sysClr val="windowText" lastClr="000000"/>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DNA2vec</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EP2vec</a:t>
            </a: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1"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r>
              <a:rPr kumimoji="0" lang="en-US" sz="1300" b="1" i="0" u="none" strike="noStrike" kern="1200" cap="none" spc="0" normalizeH="0" baseline="0" noProof="0" dirty="0">
                <a:ln>
                  <a:noFill/>
                </a:ln>
                <a:solidFill>
                  <a:sysClr val="windowText" lastClr="000000"/>
                </a:solidFill>
                <a:effectLst/>
                <a:uLnTx/>
                <a:uFillTx/>
                <a:latin typeface="Calibri"/>
                <a:ea typeface="+mn-ea"/>
                <a:cs typeface="+mn-cs"/>
              </a:rPr>
              <a:t>Structural context of the DNA sequences </a:t>
            </a:r>
          </a:p>
          <a:p>
            <a:pPr marL="508950" lvl="1" indent="-280350">
              <a:spcBef>
                <a:spcPts val="360"/>
              </a:spcBef>
              <a:buSzPct val="100000"/>
              <a:defRPr/>
            </a:pPr>
            <a:r>
              <a:rPr lang="en-US" sz="1300" b="0" dirty="0">
                <a:solidFill>
                  <a:srgbClr val="828C96">
                    <a:lumMod val="75000"/>
                  </a:srgbClr>
                </a:solidFill>
                <a:latin typeface="Calibri"/>
              </a:rPr>
              <a:t>3D Chromatin Interaction features</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err="1">
                <a:ln>
                  <a:noFill/>
                </a:ln>
                <a:solidFill>
                  <a:srgbClr val="828C96">
                    <a:lumMod val="75000"/>
                  </a:srgbClr>
                </a:solidFill>
                <a:effectLst/>
                <a:uLnTx/>
                <a:uFillTx/>
                <a:latin typeface="Calibri"/>
                <a:ea typeface="+mn-ea"/>
                <a:cs typeface="+mn-cs"/>
              </a:rPr>
              <a:t>ChIA</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-PET and Hi-C Contact Matrices</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Distance Measures</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0"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0"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0" i="0" u="none" strike="noStrike" kern="1200" cap="none" spc="0" normalizeH="0" baseline="0" noProof="0" dirty="0">
              <a:ln>
                <a:noFill/>
              </a:ln>
              <a:solidFill>
                <a:sysClr val="windowText" lastClr="000000"/>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p:txBody>
      </p:sp>
      <p:sp>
        <p:nvSpPr>
          <p:cNvPr id="9" name="Content Placeholder 2">
            <a:extLst>
              <a:ext uri="{FF2B5EF4-FFF2-40B4-BE49-F238E27FC236}">
                <a16:creationId xmlns:a16="http://schemas.microsoft.com/office/drawing/2014/main" id="{91E8B625-A0F6-477A-BD37-C8A0271489A4}"/>
              </a:ext>
            </a:extLst>
          </p:cNvPr>
          <p:cNvSpPr txBox="1">
            <a:spLocks/>
          </p:cNvSpPr>
          <p:nvPr/>
        </p:nvSpPr>
        <p:spPr>
          <a:xfrm>
            <a:off x="5059371" y="938560"/>
            <a:ext cx="4320479" cy="4016766"/>
          </a:xfrm>
        </p:spPr>
        <p:txBody>
          <a:bodyPr/>
          <a:lstStyle>
            <a:lvl1pPr marL="234000" indent="-234000" algn="l" defTabSz="457200" rtl="0" eaLnBrk="1" latinLnBrk="0" hangingPunct="1">
              <a:spcBef>
                <a:spcPts val="1200"/>
              </a:spcBef>
              <a:buClrTx/>
              <a:buSzPct val="100000"/>
              <a:buFont typeface="Wingdings" charset="2"/>
              <a:buChar char="§"/>
              <a:defRPr lang="de-DE" sz="2400" b="1" i="0" kern="1200" baseline="0" dirty="0" smtClean="0">
                <a:solidFill>
                  <a:schemeClr val="tx1"/>
                </a:solidFill>
                <a:latin typeface="+mn-lt"/>
                <a:ea typeface="+mn-ea"/>
                <a:cs typeface="+mn-cs"/>
              </a:defRPr>
            </a:lvl1pPr>
            <a:lvl2pPr marL="742950" indent="-285750" algn="l" defTabSz="457200" rtl="0" eaLnBrk="1" latinLnBrk="0" hangingPunct="1">
              <a:spcBef>
                <a:spcPct val="20000"/>
              </a:spcBef>
              <a:buFont typeface="Wingdings" charset="2"/>
              <a:buChar char="§"/>
              <a:defRPr lang="de-DE" sz="2000" b="1" i="0" kern="1200" baseline="0" dirty="0" smtClean="0">
                <a:solidFill>
                  <a:schemeClr val="accent4">
                    <a:lumMod val="75000"/>
                  </a:schemeClr>
                </a:solidFill>
                <a:latin typeface="+mn-lt"/>
                <a:ea typeface="+mn-ea"/>
                <a:cs typeface="+mn-cs"/>
              </a:defRPr>
            </a:lvl2pPr>
            <a:lvl3pPr marL="1143000" indent="-228600" algn="l" defTabSz="457200" rtl="0" eaLnBrk="1" latinLnBrk="0" hangingPunct="1">
              <a:spcBef>
                <a:spcPct val="20000"/>
              </a:spcBef>
              <a:buFont typeface="Wingdings" charset="2"/>
              <a:buChar char="§"/>
              <a:defRPr lang="de-DE" sz="2000" b="1" i="0" kern="1200" baseline="0" dirty="0" smtClean="0">
                <a:solidFill>
                  <a:schemeClr val="accent4">
                    <a:lumMod val="75000"/>
                  </a:schemeClr>
                </a:solidFill>
                <a:latin typeface="+mn-lt"/>
                <a:ea typeface="+mn-ea"/>
                <a:cs typeface="+mn-cs"/>
              </a:defRPr>
            </a:lvl3pPr>
            <a:lvl4pPr marL="1600200" indent="-228600" algn="l" defTabSz="457200" rtl="0" eaLnBrk="1" latinLnBrk="0" hangingPunct="1">
              <a:spcBef>
                <a:spcPct val="20000"/>
              </a:spcBef>
              <a:buFont typeface="Wingdings" charset="2"/>
              <a:buChar char="§"/>
              <a:defRPr lang="de-DE" sz="2000" b="0" i="0" kern="1200" baseline="0" dirty="0" smtClean="0">
                <a:solidFill>
                  <a:schemeClr val="accent4">
                    <a:lumMod val="75000"/>
                  </a:schemeClr>
                </a:solidFill>
                <a:latin typeface="+mn-lt"/>
                <a:ea typeface="+mn-ea"/>
                <a:cs typeface="+mn-cs"/>
              </a:defRPr>
            </a:lvl4pPr>
            <a:lvl5pPr marL="2057400" indent="-228600" algn="l" defTabSz="457200" rtl="0" eaLnBrk="1" latinLnBrk="0" hangingPunct="1">
              <a:spcBef>
                <a:spcPct val="20000"/>
              </a:spcBef>
              <a:buFont typeface="Wingdings" charset="2"/>
              <a:buChar char="§"/>
              <a:defRPr lang="de-DE" sz="2000" kern="1200" baseline="0" dirty="0">
                <a:solidFill>
                  <a:schemeClr val="accent4">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r>
              <a:rPr kumimoji="0" lang="en-US" sz="1300" b="1" i="0" u="none" strike="noStrike" kern="1200" cap="none" spc="0" normalizeH="0" baseline="0" noProof="0" dirty="0">
                <a:ln>
                  <a:noFill/>
                </a:ln>
                <a:solidFill>
                  <a:prstClr val="black"/>
                </a:solidFill>
                <a:effectLst/>
                <a:uLnTx/>
                <a:uFillTx/>
                <a:latin typeface="Calibri"/>
                <a:ea typeface="+mn-ea"/>
                <a:cs typeface="+mn-cs"/>
              </a:rPr>
              <a:t>Genomic features</a:t>
            </a:r>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Gene Expression profiles</a:t>
            </a: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Enhancer Gene Correlation</a:t>
            </a: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Gene Score</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DNA Methylation</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err="1">
                <a:ln>
                  <a:noFill/>
                </a:ln>
                <a:solidFill>
                  <a:srgbClr val="828C96">
                    <a:lumMod val="75000"/>
                  </a:srgbClr>
                </a:solidFill>
                <a:effectLst/>
                <a:uLnTx/>
                <a:uFillTx/>
                <a:latin typeface="Calibri"/>
                <a:ea typeface="+mn-ea"/>
                <a:cs typeface="+mn-cs"/>
              </a:rPr>
              <a:t>ChIP</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-seq peaks</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Window Signal (Enhancer and Gene)</a:t>
            </a: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r>
              <a:rPr kumimoji="0" lang="en-US" sz="1300" b="1" i="0" u="none" strike="noStrike" kern="1200" cap="none" spc="0" normalizeH="0" baseline="0" noProof="0" dirty="0">
                <a:ln>
                  <a:noFill/>
                </a:ln>
                <a:solidFill>
                  <a:prstClr val="black"/>
                </a:solidFill>
                <a:effectLst/>
                <a:uLnTx/>
                <a:uFillTx/>
                <a:latin typeface="Calibri"/>
                <a:ea typeface="+mn-ea"/>
                <a:cs typeface="+mn-cs"/>
              </a:rPr>
              <a:t>Epigenomic features</a:t>
            </a:r>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err="1">
                <a:ln>
                  <a:noFill/>
                </a:ln>
                <a:solidFill>
                  <a:srgbClr val="828C96">
                    <a:lumMod val="75000"/>
                  </a:srgbClr>
                </a:solidFill>
                <a:effectLst/>
                <a:uLnTx/>
                <a:uFillTx/>
                <a:latin typeface="Calibri"/>
                <a:ea typeface="+mn-ea"/>
                <a:cs typeface="+mn-cs"/>
              </a:rPr>
              <a:t>ChIP</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-seq profiles</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RNA-seq profiles</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Chromatin accessibility</a:t>
            </a: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DNase-seq</a:t>
            </a: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err="1">
                <a:ln>
                  <a:noFill/>
                </a:ln>
                <a:solidFill>
                  <a:srgbClr val="828C96">
                    <a:lumMod val="75000"/>
                  </a:srgbClr>
                </a:solidFill>
                <a:effectLst/>
                <a:uLnTx/>
                <a:uFillTx/>
                <a:latin typeface="Calibri"/>
                <a:ea typeface="+mn-ea"/>
                <a:cs typeface="+mn-cs"/>
              </a:rPr>
              <a:t>ChIP</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-seq</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1" u="none" strike="noStrike" kern="1200" cap="none" spc="0" normalizeH="0" baseline="0" noProof="0" dirty="0">
              <a:ln>
                <a:noFill/>
              </a:ln>
              <a:solidFill>
                <a:srgbClr val="828C96">
                  <a:lumMod val="75000"/>
                </a:srgbClr>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p:txBody>
      </p:sp>
    </p:spTree>
    <p:extLst>
      <p:ext uri="{BB962C8B-B14F-4D97-AF65-F5344CB8AC3E}">
        <p14:creationId xmlns:p14="http://schemas.microsoft.com/office/powerpoint/2010/main" val="1024261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99BC1C54-83CB-48DF-88E6-A06439F2FF71}"/>
              </a:ext>
            </a:extLst>
          </p:cNvPr>
          <p:cNvSpPr txBox="1">
            <a:spLocks/>
          </p:cNvSpPr>
          <p:nvPr/>
        </p:nvSpPr>
        <p:spPr bwMode="auto">
          <a:xfrm>
            <a:off x="738892" y="263513"/>
            <a:ext cx="8595608" cy="3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457200" rtl="0" eaLnBrk="1" latinLnBrk="0" hangingPunct="1">
              <a:spcBef>
                <a:spcPct val="0"/>
              </a:spcBef>
              <a:buNone/>
              <a:defRPr sz="3200" b="1" kern="1200">
                <a:solidFill>
                  <a:schemeClr val="tx2"/>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005F8C"/>
                </a:solidFill>
                <a:effectLst/>
                <a:uLnTx/>
                <a:uFillTx/>
                <a:latin typeface="Calibri"/>
                <a:ea typeface="+mj-ea"/>
                <a:cs typeface="+mj-cs"/>
              </a:rPr>
              <a:t>EPI – Classifiers</a:t>
            </a:r>
            <a:endParaRPr kumimoji="0" lang="en-IN" sz="3200" b="1" i="0" u="none" strike="noStrike" kern="1200" cap="none" spc="0" normalizeH="0" baseline="0" noProof="0" dirty="0">
              <a:ln>
                <a:noFill/>
              </a:ln>
              <a:solidFill>
                <a:srgbClr val="005F8C"/>
              </a:solidFill>
              <a:effectLst/>
              <a:uLnTx/>
              <a:uFillTx/>
              <a:latin typeface="Calibri"/>
              <a:ea typeface="+mj-ea"/>
              <a:cs typeface="+mj-cs"/>
            </a:endParaRPr>
          </a:p>
        </p:txBody>
      </p:sp>
      <p:sp>
        <p:nvSpPr>
          <p:cNvPr id="5" name="Content Placeholder 2">
            <a:extLst>
              <a:ext uri="{FF2B5EF4-FFF2-40B4-BE49-F238E27FC236}">
                <a16:creationId xmlns:a16="http://schemas.microsoft.com/office/drawing/2014/main" id="{7CC7BC37-3E62-4391-B331-8B787C4A67BC}"/>
              </a:ext>
            </a:extLst>
          </p:cNvPr>
          <p:cNvSpPr txBox="1">
            <a:spLocks/>
          </p:cNvSpPr>
          <p:nvPr/>
        </p:nvSpPr>
        <p:spPr>
          <a:xfrm>
            <a:off x="738892" y="814735"/>
            <a:ext cx="4320479" cy="4225296"/>
          </a:xfrm>
          <a:ln>
            <a:solidFill>
              <a:srgbClr val="005F8C"/>
            </a:solidFill>
          </a:ln>
        </p:spPr>
        <p:txBody>
          <a:bodyPr/>
          <a:lstStyle>
            <a:lvl1pPr marL="234000" indent="-234000" algn="l" defTabSz="457200" rtl="0" eaLnBrk="1" latinLnBrk="0" hangingPunct="1">
              <a:spcBef>
                <a:spcPts val="1200"/>
              </a:spcBef>
              <a:buClrTx/>
              <a:buSzPct val="100000"/>
              <a:buFont typeface="Wingdings" charset="2"/>
              <a:buChar char="§"/>
              <a:defRPr lang="de-DE" sz="2400" b="1" i="0" kern="1200" baseline="0" dirty="0" smtClean="0">
                <a:solidFill>
                  <a:schemeClr val="tx1"/>
                </a:solidFill>
                <a:latin typeface="+mn-lt"/>
                <a:ea typeface="+mn-ea"/>
                <a:cs typeface="+mn-cs"/>
              </a:defRPr>
            </a:lvl1pPr>
            <a:lvl2pPr marL="742950" indent="-285750" algn="l" defTabSz="457200" rtl="0" eaLnBrk="1" latinLnBrk="0" hangingPunct="1">
              <a:spcBef>
                <a:spcPct val="20000"/>
              </a:spcBef>
              <a:buFont typeface="Wingdings" charset="2"/>
              <a:buChar char="§"/>
              <a:defRPr lang="de-DE" sz="2000" b="1" i="0" kern="1200" baseline="0" dirty="0" smtClean="0">
                <a:solidFill>
                  <a:schemeClr val="accent4">
                    <a:lumMod val="75000"/>
                  </a:schemeClr>
                </a:solidFill>
                <a:latin typeface="+mn-lt"/>
                <a:ea typeface="+mn-ea"/>
                <a:cs typeface="+mn-cs"/>
              </a:defRPr>
            </a:lvl2pPr>
            <a:lvl3pPr marL="1143000" indent="-228600" algn="l" defTabSz="457200" rtl="0" eaLnBrk="1" latinLnBrk="0" hangingPunct="1">
              <a:spcBef>
                <a:spcPct val="20000"/>
              </a:spcBef>
              <a:buFont typeface="Wingdings" charset="2"/>
              <a:buChar char="§"/>
              <a:defRPr lang="de-DE" sz="2000" b="1" i="0" kern="1200" baseline="0" dirty="0" smtClean="0">
                <a:solidFill>
                  <a:schemeClr val="accent4">
                    <a:lumMod val="75000"/>
                  </a:schemeClr>
                </a:solidFill>
                <a:latin typeface="+mn-lt"/>
                <a:ea typeface="+mn-ea"/>
                <a:cs typeface="+mn-cs"/>
              </a:defRPr>
            </a:lvl3pPr>
            <a:lvl4pPr marL="1600200" indent="-228600" algn="l" defTabSz="457200" rtl="0" eaLnBrk="1" latinLnBrk="0" hangingPunct="1">
              <a:spcBef>
                <a:spcPct val="20000"/>
              </a:spcBef>
              <a:buFont typeface="Wingdings" charset="2"/>
              <a:buChar char="§"/>
              <a:defRPr lang="de-DE" sz="2000" b="0" i="0" kern="1200" baseline="0" dirty="0" smtClean="0">
                <a:solidFill>
                  <a:schemeClr val="accent4">
                    <a:lumMod val="75000"/>
                  </a:schemeClr>
                </a:solidFill>
                <a:latin typeface="+mn-lt"/>
                <a:ea typeface="+mn-ea"/>
                <a:cs typeface="+mn-cs"/>
              </a:defRPr>
            </a:lvl4pPr>
            <a:lvl5pPr marL="2057400" indent="-228600" algn="l" defTabSz="457200" rtl="0" eaLnBrk="1" latinLnBrk="0" hangingPunct="1">
              <a:spcBef>
                <a:spcPct val="20000"/>
              </a:spcBef>
              <a:buFont typeface="Wingdings" charset="2"/>
              <a:buChar char="§"/>
              <a:defRPr lang="de-DE" sz="2000" kern="1200" baseline="0" dirty="0">
                <a:solidFill>
                  <a:schemeClr val="accent4">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r>
              <a:rPr kumimoji="0" lang="en-US" sz="1300" b="1" i="0" u="none" strike="noStrike" kern="1200" cap="none" spc="0" normalizeH="0" baseline="0" noProof="0" dirty="0">
                <a:ln>
                  <a:noFill/>
                </a:ln>
                <a:solidFill>
                  <a:srgbClr val="005F8C"/>
                </a:solidFill>
                <a:effectLst/>
                <a:uLnTx/>
                <a:uFillTx/>
                <a:latin typeface="Calibri"/>
                <a:ea typeface="+mn-ea"/>
                <a:cs typeface="+mn-cs"/>
              </a:rPr>
              <a:t>Machine Learning</a:t>
            </a:r>
            <a:r>
              <a:rPr kumimoji="0" lang="en-US" sz="1300" b="1" i="0" u="none" strike="noStrike" kern="1200" cap="none" spc="0" normalizeH="0" baseline="0" noProof="0" dirty="0">
                <a:ln>
                  <a:noFill/>
                </a:ln>
                <a:solidFill>
                  <a:sysClr val="windowText" lastClr="000000"/>
                </a:solidFill>
                <a:effectLst/>
                <a:uLnTx/>
                <a:uFillTx/>
                <a:latin typeface="Calibri"/>
                <a:ea typeface="+mn-ea"/>
                <a:cs typeface="+mn-cs"/>
              </a:rPr>
              <a:t> approaches</a:t>
            </a:r>
            <a:endParaRPr kumimoji="0" lang="en-US" sz="1300" b="0" i="0" u="none" strike="noStrike" kern="1200" cap="none" spc="0" normalizeH="0" baseline="0" noProof="0" dirty="0">
              <a:ln>
                <a:noFill/>
              </a:ln>
              <a:solidFill>
                <a:sysClr val="windowText" lastClr="000000"/>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Uses feature sets directly</a:t>
            </a: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Requires crafted features</a:t>
            </a:r>
          </a:p>
          <a:p>
            <a:pPr marL="1366200" marR="0" lvl="3"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Requires domain expertise</a:t>
            </a: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Feature Selection</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 performed</a:t>
            </a: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To filter relevant and important features only</a:t>
            </a: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Forward feature selection </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widely used</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Prevalence of </a:t>
            </a: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Ensemble </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algorithms for classification:</a:t>
            </a: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Gradient Boosting Regression</a:t>
            </a: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Decision Trees</a:t>
            </a: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AdaBoost</a:t>
            </a: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1"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1" i="0" u="none" strike="noStrike" kern="1200" cap="none" spc="0" normalizeH="0" baseline="0" noProof="0" dirty="0">
              <a:ln>
                <a:noFill/>
              </a:ln>
              <a:solidFill>
                <a:sysClr val="windowText" lastClr="000000"/>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0"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0"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0" i="0" u="none" strike="noStrike" kern="1200" cap="none" spc="0" normalizeH="0" baseline="0" noProof="0" dirty="0">
              <a:ln>
                <a:noFill/>
              </a:ln>
              <a:solidFill>
                <a:sysClr val="windowText" lastClr="000000"/>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p:txBody>
      </p:sp>
      <p:sp>
        <p:nvSpPr>
          <p:cNvPr id="6" name="Content Placeholder 2">
            <a:extLst>
              <a:ext uri="{FF2B5EF4-FFF2-40B4-BE49-F238E27FC236}">
                <a16:creationId xmlns:a16="http://schemas.microsoft.com/office/drawing/2014/main" id="{7AC2F2BD-203B-4918-A54D-A1A6D1A08995}"/>
              </a:ext>
            </a:extLst>
          </p:cNvPr>
          <p:cNvSpPr txBox="1">
            <a:spLocks/>
          </p:cNvSpPr>
          <p:nvPr/>
        </p:nvSpPr>
        <p:spPr>
          <a:xfrm>
            <a:off x="5059371" y="814735"/>
            <a:ext cx="4320479" cy="4016766"/>
          </a:xfrm>
        </p:spPr>
        <p:txBody>
          <a:bodyPr/>
          <a:lstStyle>
            <a:lvl1pPr marL="234000" indent="-234000" algn="l" defTabSz="457200" rtl="0" eaLnBrk="1" latinLnBrk="0" hangingPunct="1">
              <a:spcBef>
                <a:spcPts val="1200"/>
              </a:spcBef>
              <a:buClrTx/>
              <a:buSzPct val="100000"/>
              <a:buFont typeface="Wingdings" charset="2"/>
              <a:buChar char="§"/>
              <a:defRPr lang="de-DE" sz="2400" b="1" i="0" kern="1200" baseline="0" dirty="0" smtClean="0">
                <a:solidFill>
                  <a:schemeClr val="tx1"/>
                </a:solidFill>
                <a:latin typeface="+mn-lt"/>
                <a:ea typeface="+mn-ea"/>
                <a:cs typeface="+mn-cs"/>
              </a:defRPr>
            </a:lvl1pPr>
            <a:lvl2pPr marL="742950" indent="-285750" algn="l" defTabSz="457200" rtl="0" eaLnBrk="1" latinLnBrk="0" hangingPunct="1">
              <a:spcBef>
                <a:spcPct val="20000"/>
              </a:spcBef>
              <a:buFont typeface="Wingdings" charset="2"/>
              <a:buChar char="§"/>
              <a:defRPr lang="de-DE" sz="2000" b="1" i="0" kern="1200" baseline="0" dirty="0" smtClean="0">
                <a:solidFill>
                  <a:schemeClr val="accent4">
                    <a:lumMod val="75000"/>
                  </a:schemeClr>
                </a:solidFill>
                <a:latin typeface="+mn-lt"/>
                <a:ea typeface="+mn-ea"/>
                <a:cs typeface="+mn-cs"/>
              </a:defRPr>
            </a:lvl2pPr>
            <a:lvl3pPr marL="1143000" indent="-228600" algn="l" defTabSz="457200" rtl="0" eaLnBrk="1" latinLnBrk="0" hangingPunct="1">
              <a:spcBef>
                <a:spcPct val="20000"/>
              </a:spcBef>
              <a:buFont typeface="Wingdings" charset="2"/>
              <a:buChar char="§"/>
              <a:defRPr lang="de-DE" sz="2000" b="1" i="0" kern="1200" baseline="0" dirty="0" smtClean="0">
                <a:solidFill>
                  <a:schemeClr val="accent4">
                    <a:lumMod val="75000"/>
                  </a:schemeClr>
                </a:solidFill>
                <a:latin typeface="+mn-lt"/>
                <a:ea typeface="+mn-ea"/>
                <a:cs typeface="+mn-cs"/>
              </a:defRPr>
            </a:lvl3pPr>
            <a:lvl4pPr marL="1600200" indent="-228600" algn="l" defTabSz="457200" rtl="0" eaLnBrk="1" latinLnBrk="0" hangingPunct="1">
              <a:spcBef>
                <a:spcPct val="20000"/>
              </a:spcBef>
              <a:buFont typeface="Wingdings" charset="2"/>
              <a:buChar char="§"/>
              <a:defRPr lang="de-DE" sz="2000" b="0" i="0" kern="1200" baseline="0" dirty="0" smtClean="0">
                <a:solidFill>
                  <a:schemeClr val="accent4">
                    <a:lumMod val="75000"/>
                  </a:schemeClr>
                </a:solidFill>
                <a:latin typeface="+mn-lt"/>
                <a:ea typeface="+mn-ea"/>
                <a:cs typeface="+mn-cs"/>
              </a:defRPr>
            </a:lvl4pPr>
            <a:lvl5pPr marL="2057400" indent="-228600" algn="l" defTabSz="457200" rtl="0" eaLnBrk="1" latinLnBrk="0" hangingPunct="1">
              <a:spcBef>
                <a:spcPct val="20000"/>
              </a:spcBef>
              <a:buFont typeface="Wingdings" charset="2"/>
              <a:buChar char="§"/>
              <a:defRPr lang="de-DE" sz="2000" kern="1200" baseline="0" dirty="0">
                <a:solidFill>
                  <a:schemeClr val="accent4">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r>
              <a:rPr kumimoji="0" lang="en-US" sz="1300" b="1" i="0" u="none" strike="noStrike" kern="1200" cap="none" spc="0" normalizeH="0" baseline="0" noProof="0" dirty="0">
                <a:ln>
                  <a:noFill/>
                </a:ln>
                <a:solidFill>
                  <a:srgbClr val="005F8C"/>
                </a:solidFill>
                <a:effectLst/>
                <a:uLnTx/>
                <a:uFillTx/>
                <a:latin typeface="Calibri"/>
                <a:ea typeface="+mn-ea"/>
                <a:cs typeface="+mn-cs"/>
              </a:rPr>
              <a:t>Deep Learning </a:t>
            </a:r>
            <a:r>
              <a:rPr kumimoji="0" lang="en-US" sz="1300" b="1" i="0" u="none" strike="noStrike" kern="1200" cap="none" spc="0" normalizeH="0" baseline="0" noProof="0" dirty="0">
                <a:ln>
                  <a:noFill/>
                </a:ln>
                <a:solidFill>
                  <a:prstClr val="black"/>
                </a:solidFill>
                <a:effectLst/>
                <a:uLnTx/>
                <a:uFillTx/>
                <a:latin typeface="Calibri"/>
                <a:ea typeface="+mn-ea"/>
                <a:cs typeface="+mn-cs"/>
              </a:rPr>
              <a:t>approaches</a:t>
            </a:r>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Uses feature sets directly</a:t>
            </a: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Do not require hand crafted features</a:t>
            </a: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Feature Extraction</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 layer</a:t>
            </a: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Learns and extracts features directly from data</a:t>
            </a: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Convolutional Neural Network</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 layer </a:t>
            </a:r>
          </a:p>
          <a:p>
            <a:pPr marL="1366200" marR="0" lvl="3"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Extracts </a:t>
            </a:r>
            <a:r>
              <a:rPr kumimoji="0" lang="en-US" sz="1300" b="0" i="1" u="none" strike="noStrike" kern="1200" cap="none" spc="0" normalizeH="0" baseline="0" noProof="0" dirty="0">
                <a:ln>
                  <a:noFill/>
                </a:ln>
                <a:solidFill>
                  <a:srgbClr val="828C96">
                    <a:lumMod val="75000"/>
                  </a:srgbClr>
                </a:solidFill>
                <a:effectLst/>
                <a:uLnTx/>
                <a:uFillTx/>
                <a:latin typeface="Calibri"/>
                <a:ea typeface="+mn-ea"/>
                <a:cs typeface="+mn-cs"/>
              </a:rPr>
              <a:t>spatial features</a:t>
            </a: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Recurrent Neural Network</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 layer </a:t>
            </a:r>
          </a:p>
          <a:p>
            <a:pPr marL="1366200" marR="0" lvl="3"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Extracts </a:t>
            </a:r>
            <a:r>
              <a:rPr kumimoji="0" lang="en-US" sz="1300" b="0" i="1" u="none" strike="noStrike" kern="1200" cap="none" spc="0" normalizeH="0" baseline="0" noProof="0" dirty="0">
                <a:ln>
                  <a:noFill/>
                </a:ln>
                <a:solidFill>
                  <a:srgbClr val="828C96">
                    <a:lumMod val="75000"/>
                  </a:srgbClr>
                </a:solidFill>
                <a:effectLst/>
                <a:uLnTx/>
                <a:uFillTx/>
                <a:latin typeface="Calibri"/>
                <a:ea typeface="+mn-ea"/>
                <a:cs typeface="+mn-cs"/>
              </a:rPr>
              <a:t>temporal dependencies</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Fully Connected Neural Network </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layer used for final classification</a:t>
            </a:r>
            <a:endPar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endParaRP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1" i="0" u="none" strike="noStrike" kern="1200" cap="none" spc="0" normalizeH="0" baseline="0" noProof="0" dirty="0">
              <a:ln>
                <a:noFill/>
              </a:ln>
              <a:solidFill>
                <a:prstClr val="black"/>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1" i="0" u="none" strike="noStrike" kern="1200" cap="none" spc="0" normalizeH="0" baseline="0" noProof="0" dirty="0">
              <a:ln>
                <a:noFill/>
              </a:ln>
              <a:solidFill>
                <a:prstClr val="black"/>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p:txBody>
      </p:sp>
    </p:spTree>
    <p:extLst>
      <p:ext uri="{BB962C8B-B14F-4D97-AF65-F5344CB8AC3E}">
        <p14:creationId xmlns:p14="http://schemas.microsoft.com/office/powerpoint/2010/main" val="1172326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99BC1C54-83CB-48DF-88E6-A06439F2FF71}"/>
              </a:ext>
            </a:extLst>
          </p:cNvPr>
          <p:cNvSpPr txBox="1">
            <a:spLocks/>
          </p:cNvSpPr>
          <p:nvPr/>
        </p:nvSpPr>
        <p:spPr bwMode="auto">
          <a:xfrm>
            <a:off x="738892" y="263513"/>
            <a:ext cx="8595608" cy="3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457200" rtl="0" eaLnBrk="1" latinLnBrk="0" hangingPunct="1">
              <a:spcBef>
                <a:spcPct val="0"/>
              </a:spcBef>
              <a:buNone/>
              <a:defRPr sz="3200" b="1" kern="1200">
                <a:solidFill>
                  <a:schemeClr val="tx2"/>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005F8C"/>
                </a:solidFill>
                <a:effectLst/>
                <a:uLnTx/>
                <a:uFillTx/>
                <a:latin typeface="Calibri"/>
                <a:ea typeface="+mj-ea"/>
                <a:cs typeface="+mj-cs"/>
              </a:rPr>
              <a:t>EPI – State-of-the-Art ML approach</a:t>
            </a:r>
            <a:endParaRPr kumimoji="0" lang="en-IN" sz="3200" b="1" i="0" u="none" strike="noStrike" kern="1200" cap="none" spc="0" normalizeH="0" baseline="0" noProof="0" dirty="0">
              <a:ln>
                <a:noFill/>
              </a:ln>
              <a:solidFill>
                <a:srgbClr val="005F8C"/>
              </a:solidFill>
              <a:effectLst/>
              <a:uLnTx/>
              <a:uFillTx/>
              <a:latin typeface="Calibri"/>
              <a:ea typeface="+mj-ea"/>
              <a:cs typeface="+mj-cs"/>
            </a:endParaRPr>
          </a:p>
        </p:txBody>
      </p:sp>
      <p:pic>
        <p:nvPicPr>
          <p:cNvPr id="12" name="Picture 11">
            <a:extLst>
              <a:ext uri="{FF2B5EF4-FFF2-40B4-BE49-F238E27FC236}">
                <a16:creationId xmlns:a16="http://schemas.microsoft.com/office/drawing/2014/main" id="{45698560-CD36-4BCD-A39F-ED1AADE80C16}"/>
              </a:ext>
            </a:extLst>
          </p:cNvPr>
          <p:cNvPicPr>
            <a:picLocks noChangeAspect="1"/>
          </p:cNvPicPr>
          <p:nvPr/>
        </p:nvPicPr>
        <p:blipFill>
          <a:blip r:embed="rId3"/>
          <a:stretch>
            <a:fillRect/>
          </a:stretch>
        </p:blipFill>
        <p:spPr>
          <a:xfrm>
            <a:off x="4723106" y="1726528"/>
            <a:ext cx="4680000" cy="2324107"/>
          </a:xfrm>
          <a:prstGeom prst="rect">
            <a:avLst/>
          </a:prstGeom>
        </p:spPr>
      </p:pic>
      <p:sp>
        <p:nvSpPr>
          <p:cNvPr id="13" name="TextBox 12">
            <a:extLst>
              <a:ext uri="{FF2B5EF4-FFF2-40B4-BE49-F238E27FC236}">
                <a16:creationId xmlns:a16="http://schemas.microsoft.com/office/drawing/2014/main" id="{0C1A0562-F404-4592-A111-D9AD85C17F27}"/>
              </a:ext>
            </a:extLst>
          </p:cNvPr>
          <p:cNvSpPr txBox="1"/>
          <p:nvPr/>
        </p:nvSpPr>
        <p:spPr>
          <a:xfrm>
            <a:off x="5495648" y="4093670"/>
            <a:ext cx="3134916"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ProximaNovaA-Regular"/>
              </a:rPr>
              <a:t>Fig: Architecture of </a:t>
            </a:r>
            <a:r>
              <a:rPr kumimoji="0" lang="en-US" sz="1000" b="1" i="0" u="none" strike="noStrike" kern="0" cap="none" spc="0" normalizeH="0" baseline="0" noProof="0" dirty="0">
                <a:ln>
                  <a:noFill/>
                </a:ln>
                <a:solidFill>
                  <a:srgbClr val="000000"/>
                </a:solidFill>
                <a:effectLst/>
                <a:uLnTx/>
                <a:uFillTx/>
                <a:latin typeface="ProximaNovaA-Regular"/>
              </a:rPr>
              <a:t>EPIP</a:t>
            </a:r>
            <a:r>
              <a:rPr kumimoji="0" lang="en-US" sz="1000" b="0" i="0" u="none" strike="noStrike" kern="0" cap="none" spc="0" normalizeH="0" baseline="0" noProof="0" dirty="0">
                <a:ln>
                  <a:noFill/>
                </a:ln>
                <a:solidFill>
                  <a:srgbClr val="000000"/>
                </a:solidFill>
                <a:effectLst/>
                <a:uLnTx/>
                <a:uFillTx/>
                <a:latin typeface="ProximaNovaA-Regular"/>
              </a:rPr>
              <a:t>, proposed by Talukder et. al. [8]</a:t>
            </a:r>
            <a:endParaRPr kumimoji="0" lang="en-IN" sz="1000" b="0" i="0" u="none" strike="noStrike" kern="0" cap="none" spc="0" normalizeH="0" baseline="0" noProof="0" dirty="0">
              <a:ln>
                <a:noFill/>
              </a:ln>
              <a:solidFill>
                <a:prstClr val="black"/>
              </a:solidFill>
              <a:effectLst/>
              <a:uLnTx/>
              <a:uFillTx/>
            </a:endParaRPr>
          </a:p>
        </p:txBody>
      </p:sp>
      <p:sp>
        <p:nvSpPr>
          <p:cNvPr id="14" name="Content Placeholder 2">
            <a:extLst>
              <a:ext uri="{FF2B5EF4-FFF2-40B4-BE49-F238E27FC236}">
                <a16:creationId xmlns:a16="http://schemas.microsoft.com/office/drawing/2014/main" id="{03AB5669-DD90-4723-BF95-1AAFDBD0706E}"/>
              </a:ext>
            </a:extLst>
          </p:cNvPr>
          <p:cNvSpPr txBox="1">
            <a:spLocks/>
          </p:cNvSpPr>
          <p:nvPr/>
        </p:nvSpPr>
        <p:spPr>
          <a:xfrm>
            <a:off x="738892" y="867834"/>
            <a:ext cx="4320479" cy="4225296"/>
          </a:xfrm>
          <a:ln>
            <a:solidFill>
              <a:srgbClr val="005F8C"/>
            </a:solidFill>
          </a:ln>
        </p:spPr>
        <p:txBody>
          <a:bodyPr/>
          <a:lstStyle>
            <a:lvl1pPr marL="234000" indent="-234000" algn="l" defTabSz="457200" rtl="0" eaLnBrk="1" latinLnBrk="0" hangingPunct="1">
              <a:spcBef>
                <a:spcPts val="1200"/>
              </a:spcBef>
              <a:buClrTx/>
              <a:buSzPct val="100000"/>
              <a:buFont typeface="Wingdings" charset="2"/>
              <a:buChar char="§"/>
              <a:defRPr lang="de-DE" sz="2400" b="1" i="0" kern="1200" baseline="0" dirty="0" smtClean="0">
                <a:solidFill>
                  <a:schemeClr val="tx1"/>
                </a:solidFill>
                <a:latin typeface="+mn-lt"/>
                <a:ea typeface="+mn-ea"/>
                <a:cs typeface="+mn-cs"/>
              </a:defRPr>
            </a:lvl1pPr>
            <a:lvl2pPr marL="742950" indent="-285750" algn="l" defTabSz="457200" rtl="0" eaLnBrk="1" latinLnBrk="0" hangingPunct="1">
              <a:spcBef>
                <a:spcPct val="20000"/>
              </a:spcBef>
              <a:buFont typeface="Wingdings" charset="2"/>
              <a:buChar char="§"/>
              <a:defRPr lang="de-DE" sz="2000" b="1" i="0" kern="1200" baseline="0" dirty="0" smtClean="0">
                <a:solidFill>
                  <a:schemeClr val="accent4">
                    <a:lumMod val="75000"/>
                  </a:schemeClr>
                </a:solidFill>
                <a:latin typeface="+mn-lt"/>
                <a:ea typeface="+mn-ea"/>
                <a:cs typeface="+mn-cs"/>
              </a:defRPr>
            </a:lvl2pPr>
            <a:lvl3pPr marL="1143000" indent="-228600" algn="l" defTabSz="457200" rtl="0" eaLnBrk="1" latinLnBrk="0" hangingPunct="1">
              <a:spcBef>
                <a:spcPct val="20000"/>
              </a:spcBef>
              <a:buFont typeface="Wingdings" charset="2"/>
              <a:buChar char="§"/>
              <a:defRPr lang="de-DE" sz="2000" b="1" i="0" kern="1200" baseline="0" dirty="0" smtClean="0">
                <a:solidFill>
                  <a:schemeClr val="accent4">
                    <a:lumMod val="75000"/>
                  </a:schemeClr>
                </a:solidFill>
                <a:latin typeface="+mn-lt"/>
                <a:ea typeface="+mn-ea"/>
                <a:cs typeface="+mn-cs"/>
              </a:defRPr>
            </a:lvl3pPr>
            <a:lvl4pPr marL="1600200" indent="-228600" algn="l" defTabSz="457200" rtl="0" eaLnBrk="1" latinLnBrk="0" hangingPunct="1">
              <a:spcBef>
                <a:spcPct val="20000"/>
              </a:spcBef>
              <a:buFont typeface="Wingdings" charset="2"/>
              <a:buChar char="§"/>
              <a:defRPr lang="de-DE" sz="2000" b="0" i="0" kern="1200" baseline="0" dirty="0" smtClean="0">
                <a:solidFill>
                  <a:schemeClr val="accent4">
                    <a:lumMod val="75000"/>
                  </a:schemeClr>
                </a:solidFill>
                <a:latin typeface="+mn-lt"/>
                <a:ea typeface="+mn-ea"/>
                <a:cs typeface="+mn-cs"/>
              </a:defRPr>
            </a:lvl4pPr>
            <a:lvl5pPr marL="2057400" indent="-228600" algn="l" defTabSz="457200" rtl="0" eaLnBrk="1" latinLnBrk="0" hangingPunct="1">
              <a:spcBef>
                <a:spcPct val="20000"/>
              </a:spcBef>
              <a:buFont typeface="Wingdings" charset="2"/>
              <a:buChar char="§"/>
              <a:defRPr lang="de-DE" sz="2000" kern="1200" baseline="0" dirty="0">
                <a:solidFill>
                  <a:schemeClr val="accent4">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r>
              <a:rPr kumimoji="0" lang="en-US" sz="1300" b="1" i="0" u="none" strike="noStrike" kern="1200" cap="none" spc="0" normalizeH="0" baseline="0" noProof="0" dirty="0">
                <a:ln>
                  <a:noFill/>
                </a:ln>
                <a:solidFill>
                  <a:sysClr val="windowText" lastClr="000000"/>
                </a:solidFill>
                <a:effectLst/>
                <a:uLnTx/>
                <a:uFillTx/>
                <a:latin typeface="Calibri"/>
                <a:ea typeface="+mn-ea"/>
                <a:cs typeface="+mn-cs"/>
              </a:rPr>
              <a:t>Input for model</a:t>
            </a:r>
            <a:endParaRPr kumimoji="0" lang="en-US" sz="1300" b="0" i="0" u="none" strike="noStrike" kern="1200" cap="none" spc="0" normalizeH="0" baseline="0" noProof="0" dirty="0">
              <a:ln>
                <a:noFill/>
              </a:ln>
              <a:solidFill>
                <a:sysClr val="windowText" lastClr="000000"/>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Enhancer-Promoter</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 pair features for 7 cell lines</a:t>
            </a: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3D Chromatin Interaction features</a:t>
            </a: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Epigenomic features</a:t>
            </a: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1"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r>
              <a:rPr kumimoji="0" lang="en-US" sz="1300" b="1" i="0" u="none" strike="noStrike" kern="1200" cap="none" spc="0" normalizeH="0" baseline="0" noProof="0" dirty="0">
                <a:ln>
                  <a:noFill/>
                </a:ln>
                <a:solidFill>
                  <a:srgbClr val="005F8C"/>
                </a:solidFill>
                <a:effectLst/>
                <a:uLnTx/>
                <a:uFillTx/>
                <a:latin typeface="Calibri"/>
                <a:ea typeface="+mn-ea"/>
                <a:cs typeface="+mn-cs"/>
              </a:rPr>
              <a:t>Partitions</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Partitions with </a:t>
            </a: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overlapping feature set </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are used</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11 in total</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r>
              <a:rPr kumimoji="0" lang="en-US" sz="1300" b="1" i="0" u="none" strike="noStrike" kern="1200" cap="none" spc="0" normalizeH="0" baseline="0" noProof="0" dirty="0">
                <a:ln>
                  <a:noFill/>
                </a:ln>
                <a:solidFill>
                  <a:srgbClr val="005F8C"/>
                </a:solidFill>
                <a:effectLst/>
                <a:uLnTx/>
                <a:uFillTx/>
                <a:latin typeface="Calibri"/>
                <a:ea typeface="+mn-ea"/>
                <a:cs typeface="+mn-cs"/>
              </a:rPr>
              <a:t>Incremental Learner (IL)</a:t>
            </a:r>
            <a:endParaRPr kumimoji="0" lang="en-US" sz="1300" b="0" i="0" u="none" strike="noStrike" kern="1200" cap="none" spc="0" normalizeH="0" baseline="0" noProof="0" dirty="0">
              <a:ln>
                <a:noFill/>
              </a:ln>
              <a:solidFill>
                <a:srgbClr val="005F8C"/>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Each IL trained on each partition</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Contains 200 Weak leaners (</a:t>
            </a: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W</a:t>
            </a:r>
            <a:r>
              <a:rPr kumimoji="0" lang="en-US" sz="1300" b="1" i="0" u="none" strike="noStrike" kern="1200" cap="none" spc="0" normalizeH="0" baseline="-25000" noProof="0" dirty="0">
                <a:ln>
                  <a:noFill/>
                </a:ln>
                <a:solidFill>
                  <a:srgbClr val="828C96">
                    <a:lumMod val="75000"/>
                  </a:srgbClr>
                </a:solidFill>
                <a:effectLst/>
                <a:uLnTx/>
                <a:uFillTx/>
                <a:latin typeface="Calibri"/>
                <a:ea typeface="+mn-ea"/>
                <a:cs typeface="+mn-cs"/>
              </a:rPr>
              <a:t>i</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 Decision Trees</a:t>
            </a: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Result </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is the </a:t>
            </a: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voting </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of all the </a:t>
            </a: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W</a:t>
            </a:r>
            <a:r>
              <a:rPr kumimoji="0" lang="en-US" sz="1300" b="1" i="0" u="none" strike="noStrike" kern="1200" cap="none" spc="0" normalizeH="0" baseline="-25000" noProof="0" dirty="0">
                <a:ln>
                  <a:noFill/>
                </a:ln>
                <a:solidFill>
                  <a:srgbClr val="828C96">
                    <a:lumMod val="75000"/>
                  </a:srgbClr>
                </a:solidFill>
                <a:effectLst/>
                <a:uLnTx/>
                <a:uFillTx/>
                <a:latin typeface="Calibri"/>
                <a:ea typeface="+mn-ea"/>
                <a:cs typeface="+mn-cs"/>
              </a:rPr>
              <a:t>i</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(s)</a:t>
            </a:r>
          </a:p>
          <a:p>
            <a:pPr marL="909000" marR="0" lvl="2"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r>
              <a:rPr kumimoji="0" lang="en-US" sz="1300" b="1" i="0" u="none" strike="noStrike" kern="1200" cap="none" spc="0" normalizeH="0" baseline="0" noProof="0" dirty="0">
                <a:ln>
                  <a:noFill/>
                </a:ln>
                <a:solidFill>
                  <a:sysClr val="windowText" lastClr="000000"/>
                </a:solidFill>
                <a:effectLst/>
                <a:uLnTx/>
                <a:uFillTx/>
                <a:latin typeface="Calibri"/>
                <a:ea typeface="+mn-ea"/>
                <a:cs typeface="+mn-cs"/>
              </a:rPr>
              <a:t>Model Prediction</a:t>
            </a:r>
            <a:endParaRPr kumimoji="0" lang="en-US" sz="1300" b="0" i="0" u="none" strike="noStrike" kern="1200" cap="none" spc="0" normalizeH="0" baseline="0" noProof="0" dirty="0">
              <a:ln>
                <a:noFill/>
              </a:ln>
              <a:solidFill>
                <a:sysClr val="windowText" lastClr="000000"/>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Result </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is the </a:t>
            </a: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voting </a:t>
            </a:r>
            <a:r>
              <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rPr>
              <a:t>of all </a:t>
            </a:r>
            <a:r>
              <a:rPr kumimoji="0" lang="en-US" sz="1300" b="1" i="0" u="none" strike="noStrike" kern="1200" cap="none" spc="0" normalizeH="0" baseline="0" noProof="0" dirty="0">
                <a:ln>
                  <a:noFill/>
                </a:ln>
                <a:solidFill>
                  <a:srgbClr val="828C96">
                    <a:lumMod val="75000"/>
                  </a:srgbClr>
                </a:solidFill>
                <a:effectLst/>
                <a:uLnTx/>
                <a:uFillTx/>
                <a:latin typeface="Calibri"/>
                <a:ea typeface="+mn-ea"/>
                <a:cs typeface="+mn-cs"/>
              </a:rPr>
              <a:t>11 ILs</a:t>
            </a: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1"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280350" algn="l" defTabSz="457200" rtl="0" eaLnBrk="1" fontAlgn="auto" latinLnBrk="0" hangingPunct="1">
              <a:lnSpc>
                <a:spcPct val="100000"/>
              </a:lnSpc>
              <a:spcBef>
                <a:spcPts val="360"/>
              </a:spcBef>
              <a:spcAft>
                <a:spcPts val="0"/>
              </a:spcAft>
              <a:buClrTx/>
              <a:buSzPct val="100000"/>
              <a:buFont typeface="Wingdings" charset="2"/>
              <a:buChar char="§"/>
              <a:tabLst/>
              <a:defRPr/>
            </a:pPr>
            <a:endParaRPr kumimoji="0" lang="en-US" sz="1300" b="0" i="0" u="none" strike="noStrike" kern="1200" cap="none" spc="0" normalizeH="0" baseline="0" noProof="0" dirty="0">
              <a:ln>
                <a:noFill/>
              </a:ln>
              <a:solidFill>
                <a:sysClr val="windowText" lastClr="000000"/>
              </a:solidFill>
              <a:effectLst/>
              <a:uLnTx/>
              <a:uFillTx/>
              <a:latin typeface="Calibri"/>
              <a:ea typeface="+mn-ea"/>
              <a:cs typeface="+mn-cs"/>
            </a:endParaRPr>
          </a:p>
          <a:p>
            <a:pPr marL="508950" marR="0" lvl="1" indent="-280350" algn="l" defTabSz="457200" rtl="0" eaLnBrk="1" fontAlgn="auto" latinLnBrk="0" hangingPunct="1">
              <a:lnSpc>
                <a:spcPct val="100000"/>
              </a:lnSpc>
              <a:spcBef>
                <a:spcPts val="360"/>
              </a:spcBef>
              <a:spcAft>
                <a:spcPts val="0"/>
              </a:spcAft>
              <a:buClrTx/>
              <a:buSzTx/>
              <a:buFont typeface="Wingdings" charset="2"/>
              <a:buChar char="§"/>
              <a:tabLst/>
              <a:defRPr/>
            </a:pPr>
            <a:endParaRPr kumimoji="0" lang="en-US" sz="1300" b="0" i="0" u="none" strike="noStrike" kern="1200" cap="none" spc="0" normalizeH="0" baseline="0" noProof="0" dirty="0">
              <a:ln>
                <a:noFill/>
              </a:ln>
              <a:solidFill>
                <a:srgbClr val="828C96">
                  <a:lumMod val="75000"/>
                </a:srgbClr>
              </a:solidFill>
              <a:effectLst/>
              <a:uLnTx/>
              <a:uFillTx/>
              <a:latin typeface="Calibri"/>
              <a:ea typeface="+mn-ea"/>
              <a:cs typeface="+mn-cs"/>
            </a:endParaRPr>
          </a:p>
        </p:txBody>
      </p:sp>
    </p:spTree>
    <p:extLst>
      <p:ext uri="{BB962C8B-B14F-4D97-AF65-F5344CB8AC3E}">
        <p14:creationId xmlns:p14="http://schemas.microsoft.com/office/powerpoint/2010/main" val="732877153"/>
      </p:ext>
    </p:extLst>
  </p:cSld>
  <p:clrMapOvr>
    <a:masterClrMapping/>
  </p:clrMapOvr>
</p:sld>
</file>

<file path=ppt/theme/theme1.xml><?xml version="1.0" encoding="utf-8"?>
<a:theme xmlns:a="http://schemas.openxmlformats.org/drawingml/2006/main" name="DN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Design">
  <a:themeElements>
    <a:clrScheme name="TU KL">
      <a:dk1>
        <a:sysClr val="windowText" lastClr="000000"/>
      </a:dk1>
      <a:lt1>
        <a:sysClr val="window" lastClr="FFFFFF"/>
      </a:lt1>
      <a:dk2>
        <a:srgbClr val="005F8C"/>
      </a:dk2>
      <a:lt2>
        <a:srgbClr val="EEECE1"/>
      </a:lt2>
      <a:accent1>
        <a:srgbClr val="B92819"/>
      </a:accent1>
      <a:accent2>
        <a:srgbClr val="827D78"/>
      </a:accent2>
      <a:accent3>
        <a:srgbClr val="C3BEB9"/>
      </a:accent3>
      <a:accent4>
        <a:srgbClr val="828C96"/>
      </a:accent4>
      <a:accent5>
        <a:srgbClr val="C3C8C8"/>
      </a:accent5>
      <a:accent6>
        <a:srgbClr val="82AFC8"/>
      </a:accent6>
      <a:hlink>
        <a:srgbClr val="C80096"/>
      </a:hlink>
      <a:folHlink>
        <a:srgbClr val="AA008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TU KL">
    <a:dk1>
      <a:sysClr val="windowText" lastClr="000000"/>
    </a:dk1>
    <a:lt1>
      <a:sysClr val="window" lastClr="FFFFFF"/>
    </a:lt1>
    <a:dk2>
      <a:srgbClr val="005F8C"/>
    </a:dk2>
    <a:lt2>
      <a:srgbClr val="EEECE1"/>
    </a:lt2>
    <a:accent1>
      <a:srgbClr val="B92819"/>
    </a:accent1>
    <a:accent2>
      <a:srgbClr val="827D78"/>
    </a:accent2>
    <a:accent3>
      <a:srgbClr val="C3BEB9"/>
    </a:accent3>
    <a:accent4>
      <a:srgbClr val="828C96"/>
    </a:accent4>
    <a:accent5>
      <a:srgbClr val="C3C8C8"/>
    </a:accent5>
    <a:accent6>
      <a:srgbClr val="82AFC8"/>
    </a:accent6>
    <a:hlink>
      <a:srgbClr val="C80096"/>
    </a:hlink>
    <a:folHlink>
      <a:srgbClr val="AA008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TU KL">
    <a:dk1>
      <a:sysClr val="windowText" lastClr="000000"/>
    </a:dk1>
    <a:lt1>
      <a:sysClr val="window" lastClr="FFFFFF"/>
    </a:lt1>
    <a:dk2>
      <a:srgbClr val="005F8C"/>
    </a:dk2>
    <a:lt2>
      <a:srgbClr val="EEECE1"/>
    </a:lt2>
    <a:accent1>
      <a:srgbClr val="B92819"/>
    </a:accent1>
    <a:accent2>
      <a:srgbClr val="827D78"/>
    </a:accent2>
    <a:accent3>
      <a:srgbClr val="C3BEB9"/>
    </a:accent3>
    <a:accent4>
      <a:srgbClr val="828C96"/>
    </a:accent4>
    <a:accent5>
      <a:srgbClr val="C3C8C8"/>
    </a:accent5>
    <a:accent6>
      <a:srgbClr val="82AFC8"/>
    </a:accent6>
    <a:hlink>
      <a:srgbClr val="C80096"/>
    </a:hlink>
    <a:folHlink>
      <a:srgbClr val="AA008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TU KL">
    <a:dk1>
      <a:sysClr val="windowText" lastClr="000000"/>
    </a:dk1>
    <a:lt1>
      <a:sysClr val="window" lastClr="FFFFFF"/>
    </a:lt1>
    <a:dk2>
      <a:srgbClr val="005F8C"/>
    </a:dk2>
    <a:lt2>
      <a:srgbClr val="EEECE1"/>
    </a:lt2>
    <a:accent1>
      <a:srgbClr val="B92819"/>
    </a:accent1>
    <a:accent2>
      <a:srgbClr val="827D78"/>
    </a:accent2>
    <a:accent3>
      <a:srgbClr val="C3BEB9"/>
    </a:accent3>
    <a:accent4>
      <a:srgbClr val="828C96"/>
    </a:accent4>
    <a:accent5>
      <a:srgbClr val="C3C8C8"/>
    </a:accent5>
    <a:accent6>
      <a:srgbClr val="82AFC8"/>
    </a:accent6>
    <a:hlink>
      <a:srgbClr val="C80096"/>
    </a:hlink>
    <a:folHlink>
      <a:srgbClr val="AA008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TU KL">
    <a:dk1>
      <a:sysClr val="windowText" lastClr="000000"/>
    </a:dk1>
    <a:lt1>
      <a:sysClr val="window" lastClr="FFFFFF"/>
    </a:lt1>
    <a:dk2>
      <a:srgbClr val="005F8C"/>
    </a:dk2>
    <a:lt2>
      <a:srgbClr val="EEECE1"/>
    </a:lt2>
    <a:accent1>
      <a:srgbClr val="B92819"/>
    </a:accent1>
    <a:accent2>
      <a:srgbClr val="827D78"/>
    </a:accent2>
    <a:accent3>
      <a:srgbClr val="C3BEB9"/>
    </a:accent3>
    <a:accent4>
      <a:srgbClr val="828C96"/>
    </a:accent4>
    <a:accent5>
      <a:srgbClr val="C3C8C8"/>
    </a:accent5>
    <a:accent6>
      <a:srgbClr val="82AFC8"/>
    </a:accent6>
    <a:hlink>
      <a:srgbClr val="C80096"/>
    </a:hlink>
    <a:folHlink>
      <a:srgbClr val="AA008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3.xml><?xml version="1.0" encoding="utf-8"?>
<a:themeOverride xmlns:a="http://schemas.openxmlformats.org/drawingml/2006/main">
  <a:clrScheme name="TU KL">
    <a:dk1>
      <a:sysClr val="windowText" lastClr="000000"/>
    </a:dk1>
    <a:lt1>
      <a:sysClr val="window" lastClr="FFFFFF"/>
    </a:lt1>
    <a:dk2>
      <a:srgbClr val="005F8C"/>
    </a:dk2>
    <a:lt2>
      <a:srgbClr val="EEECE1"/>
    </a:lt2>
    <a:accent1>
      <a:srgbClr val="B92819"/>
    </a:accent1>
    <a:accent2>
      <a:srgbClr val="827D78"/>
    </a:accent2>
    <a:accent3>
      <a:srgbClr val="C3BEB9"/>
    </a:accent3>
    <a:accent4>
      <a:srgbClr val="828C96"/>
    </a:accent4>
    <a:accent5>
      <a:srgbClr val="C3C8C8"/>
    </a:accent5>
    <a:accent6>
      <a:srgbClr val="82AFC8"/>
    </a:accent6>
    <a:hlink>
      <a:srgbClr val="C80096"/>
    </a:hlink>
    <a:folHlink>
      <a:srgbClr val="AA008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4.xml><?xml version="1.0" encoding="utf-8"?>
<a:themeOverride xmlns:a="http://schemas.openxmlformats.org/drawingml/2006/main">
  <a:clrScheme name="TU KL">
    <a:dk1>
      <a:sysClr val="windowText" lastClr="000000"/>
    </a:dk1>
    <a:lt1>
      <a:sysClr val="window" lastClr="FFFFFF"/>
    </a:lt1>
    <a:dk2>
      <a:srgbClr val="005F8C"/>
    </a:dk2>
    <a:lt2>
      <a:srgbClr val="EEECE1"/>
    </a:lt2>
    <a:accent1>
      <a:srgbClr val="B92819"/>
    </a:accent1>
    <a:accent2>
      <a:srgbClr val="827D78"/>
    </a:accent2>
    <a:accent3>
      <a:srgbClr val="C3BEB9"/>
    </a:accent3>
    <a:accent4>
      <a:srgbClr val="828C96"/>
    </a:accent4>
    <a:accent5>
      <a:srgbClr val="C3C8C8"/>
    </a:accent5>
    <a:accent6>
      <a:srgbClr val="82AFC8"/>
    </a:accent6>
    <a:hlink>
      <a:srgbClr val="C80096"/>
    </a:hlink>
    <a:folHlink>
      <a:srgbClr val="AA008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5.xml><?xml version="1.0" encoding="utf-8"?>
<a:themeOverride xmlns:a="http://schemas.openxmlformats.org/drawingml/2006/main">
  <a:clrScheme name="TU KL">
    <a:dk1>
      <a:sysClr val="windowText" lastClr="000000"/>
    </a:dk1>
    <a:lt1>
      <a:sysClr val="window" lastClr="FFFFFF"/>
    </a:lt1>
    <a:dk2>
      <a:srgbClr val="005F8C"/>
    </a:dk2>
    <a:lt2>
      <a:srgbClr val="EEECE1"/>
    </a:lt2>
    <a:accent1>
      <a:srgbClr val="B92819"/>
    </a:accent1>
    <a:accent2>
      <a:srgbClr val="827D78"/>
    </a:accent2>
    <a:accent3>
      <a:srgbClr val="C3BEB9"/>
    </a:accent3>
    <a:accent4>
      <a:srgbClr val="828C96"/>
    </a:accent4>
    <a:accent5>
      <a:srgbClr val="C3C8C8"/>
    </a:accent5>
    <a:accent6>
      <a:srgbClr val="82AFC8"/>
    </a:accent6>
    <a:hlink>
      <a:srgbClr val="C80096"/>
    </a:hlink>
    <a:folHlink>
      <a:srgbClr val="AA008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6.xml><?xml version="1.0" encoding="utf-8"?>
<a:themeOverride xmlns:a="http://schemas.openxmlformats.org/drawingml/2006/main">
  <a:clrScheme name="TU KL">
    <a:dk1>
      <a:sysClr val="windowText" lastClr="000000"/>
    </a:dk1>
    <a:lt1>
      <a:sysClr val="window" lastClr="FFFFFF"/>
    </a:lt1>
    <a:dk2>
      <a:srgbClr val="005F8C"/>
    </a:dk2>
    <a:lt2>
      <a:srgbClr val="EEECE1"/>
    </a:lt2>
    <a:accent1>
      <a:srgbClr val="B92819"/>
    </a:accent1>
    <a:accent2>
      <a:srgbClr val="827D78"/>
    </a:accent2>
    <a:accent3>
      <a:srgbClr val="C3BEB9"/>
    </a:accent3>
    <a:accent4>
      <a:srgbClr val="828C96"/>
    </a:accent4>
    <a:accent5>
      <a:srgbClr val="C3C8C8"/>
    </a:accent5>
    <a:accent6>
      <a:srgbClr val="82AFC8"/>
    </a:accent6>
    <a:hlink>
      <a:srgbClr val="C80096"/>
    </a:hlink>
    <a:folHlink>
      <a:srgbClr val="AA008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TU KL">
    <a:dk1>
      <a:sysClr val="windowText" lastClr="000000"/>
    </a:dk1>
    <a:lt1>
      <a:sysClr val="window" lastClr="FFFFFF"/>
    </a:lt1>
    <a:dk2>
      <a:srgbClr val="005F8C"/>
    </a:dk2>
    <a:lt2>
      <a:srgbClr val="EEECE1"/>
    </a:lt2>
    <a:accent1>
      <a:srgbClr val="B92819"/>
    </a:accent1>
    <a:accent2>
      <a:srgbClr val="827D78"/>
    </a:accent2>
    <a:accent3>
      <a:srgbClr val="C3BEB9"/>
    </a:accent3>
    <a:accent4>
      <a:srgbClr val="828C96"/>
    </a:accent4>
    <a:accent5>
      <a:srgbClr val="C3C8C8"/>
    </a:accent5>
    <a:accent6>
      <a:srgbClr val="82AFC8"/>
    </a:accent6>
    <a:hlink>
      <a:srgbClr val="C80096"/>
    </a:hlink>
    <a:folHlink>
      <a:srgbClr val="AA008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TU KL">
    <a:dk1>
      <a:sysClr val="windowText" lastClr="000000"/>
    </a:dk1>
    <a:lt1>
      <a:sysClr val="window" lastClr="FFFFFF"/>
    </a:lt1>
    <a:dk2>
      <a:srgbClr val="005F8C"/>
    </a:dk2>
    <a:lt2>
      <a:srgbClr val="EEECE1"/>
    </a:lt2>
    <a:accent1>
      <a:srgbClr val="B92819"/>
    </a:accent1>
    <a:accent2>
      <a:srgbClr val="827D78"/>
    </a:accent2>
    <a:accent3>
      <a:srgbClr val="C3BEB9"/>
    </a:accent3>
    <a:accent4>
      <a:srgbClr val="828C96"/>
    </a:accent4>
    <a:accent5>
      <a:srgbClr val="C3C8C8"/>
    </a:accent5>
    <a:accent6>
      <a:srgbClr val="82AFC8"/>
    </a:accent6>
    <a:hlink>
      <a:srgbClr val="C80096"/>
    </a:hlink>
    <a:folHlink>
      <a:srgbClr val="AA008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TU KL">
    <a:dk1>
      <a:sysClr val="windowText" lastClr="000000"/>
    </a:dk1>
    <a:lt1>
      <a:sysClr val="window" lastClr="FFFFFF"/>
    </a:lt1>
    <a:dk2>
      <a:srgbClr val="005F8C"/>
    </a:dk2>
    <a:lt2>
      <a:srgbClr val="EEECE1"/>
    </a:lt2>
    <a:accent1>
      <a:srgbClr val="B92819"/>
    </a:accent1>
    <a:accent2>
      <a:srgbClr val="827D78"/>
    </a:accent2>
    <a:accent3>
      <a:srgbClr val="C3BEB9"/>
    </a:accent3>
    <a:accent4>
      <a:srgbClr val="828C96"/>
    </a:accent4>
    <a:accent5>
      <a:srgbClr val="C3C8C8"/>
    </a:accent5>
    <a:accent6>
      <a:srgbClr val="82AFC8"/>
    </a:accent6>
    <a:hlink>
      <a:srgbClr val="C80096"/>
    </a:hlink>
    <a:folHlink>
      <a:srgbClr val="AA008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TU KL">
    <a:dk1>
      <a:sysClr val="windowText" lastClr="000000"/>
    </a:dk1>
    <a:lt1>
      <a:sysClr val="window" lastClr="FFFFFF"/>
    </a:lt1>
    <a:dk2>
      <a:srgbClr val="005F8C"/>
    </a:dk2>
    <a:lt2>
      <a:srgbClr val="EEECE1"/>
    </a:lt2>
    <a:accent1>
      <a:srgbClr val="B92819"/>
    </a:accent1>
    <a:accent2>
      <a:srgbClr val="827D78"/>
    </a:accent2>
    <a:accent3>
      <a:srgbClr val="C3BEB9"/>
    </a:accent3>
    <a:accent4>
      <a:srgbClr val="828C96"/>
    </a:accent4>
    <a:accent5>
      <a:srgbClr val="C3C8C8"/>
    </a:accent5>
    <a:accent6>
      <a:srgbClr val="82AFC8"/>
    </a:accent6>
    <a:hlink>
      <a:srgbClr val="C80096"/>
    </a:hlink>
    <a:folHlink>
      <a:srgbClr val="AA008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TU KL">
    <a:dk1>
      <a:sysClr val="windowText" lastClr="000000"/>
    </a:dk1>
    <a:lt1>
      <a:sysClr val="window" lastClr="FFFFFF"/>
    </a:lt1>
    <a:dk2>
      <a:srgbClr val="005F8C"/>
    </a:dk2>
    <a:lt2>
      <a:srgbClr val="EEECE1"/>
    </a:lt2>
    <a:accent1>
      <a:srgbClr val="B92819"/>
    </a:accent1>
    <a:accent2>
      <a:srgbClr val="827D78"/>
    </a:accent2>
    <a:accent3>
      <a:srgbClr val="C3BEB9"/>
    </a:accent3>
    <a:accent4>
      <a:srgbClr val="828C96"/>
    </a:accent4>
    <a:accent5>
      <a:srgbClr val="C3C8C8"/>
    </a:accent5>
    <a:accent6>
      <a:srgbClr val="82AFC8"/>
    </a:accent6>
    <a:hlink>
      <a:srgbClr val="C80096"/>
    </a:hlink>
    <a:folHlink>
      <a:srgbClr val="AA008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TU KL">
    <a:dk1>
      <a:sysClr val="windowText" lastClr="000000"/>
    </a:dk1>
    <a:lt1>
      <a:sysClr val="window" lastClr="FFFFFF"/>
    </a:lt1>
    <a:dk2>
      <a:srgbClr val="005F8C"/>
    </a:dk2>
    <a:lt2>
      <a:srgbClr val="EEECE1"/>
    </a:lt2>
    <a:accent1>
      <a:srgbClr val="B92819"/>
    </a:accent1>
    <a:accent2>
      <a:srgbClr val="827D78"/>
    </a:accent2>
    <a:accent3>
      <a:srgbClr val="C3BEB9"/>
    </a:accent3>
    <a:accent4>
      <a:srgbClr val="828C96"/>
    </a:accent4>
    <a:accent5>
      <a:srgbClr val="C3C8C8"/>
    </a:accent5>
    <a:accent6>
      <a:srgbClr val="82AFC8"/>
    </a:accent6>
    <a:hlink>
      <a:srgbClr val="C80096"/>
    </a:hlink>
    <a:folHlink>
      <a:srgbClr val="AA008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TU KL">
    <a:dk1>
      <a:sysClr val="windowText" lastClr="000000"/>
    </a:dk1>
    <a:lt1>
      <a:sysClr val="window" lastClr="FFFFFF"/>
    </a:lt1>
    <a:dk2>
      <a:srgbClr val="005F8C"/>
    </a:dk2>
    <a:lt2>
      <a:srgbClr val="EEECE1"/>
    </a:lt2>
    <a:accent1>
      <a:srgbClr val="B92819"/>
    </a:accent1>
    <a:accent2>
      <a:srgbClr val="827D78"/>
    </a:accent2>
    <a:accent3>
      <a:srgbClr val="C3BEB9"/>
    </a:accent3>
    <a:accent4>
      <a:srgbClr val="828C96"/>
    </a:accent4>
    <a:accent5>
      <a:srgbClr val="C3C8C8"/>
    </a:accent5>
    <a:accent6>
      <a:srgbClr val="82AFC8"/>
    </a:accent6>
    <a:hlink>
      <a:srgbClr val="C80096"/>
    </a:hlink>
    <a:folHlink>
      <a:srgbClr val="AA008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TU KL">
    <a:dk1>
      <a:sysClr val="windowText" lastClr="000000"/>
    </a:dk1>
    <a:lt1>
      <a:sysClr val="window" lastClr="FFFFFF"/>
    </a:lt1>
    <a:dk2>
      <a:srgbClr val="005F8C"/>
    </a:dk2>
    <a:lt2>
      <a:srgbClr val="EEECE1"/>
    </a:lt2>
    <a:accent1>
      <a:srgbClr val="B92819"/>
    </a:accent1>
    <a:accent2>
      <a:srgbClr val="827D78"/>
    </a:accent2>
    <a:accent3>
      <a:srgbClr val="C3BEB9"/>
    </a:accent3>
    <a:accent4>
      <a:srgbClr val="828C96"/>
    </a:accent4>
    <a:accent5>
      <a:srgbClr val="C3C8C8"/>
    </a:accent5>
    <a:accent6>
      <a:srgbClr val="82AFC8"/>
    </a:accent6>
    <a:hlink>
      <a:srgbClr val="C80096"/>
    </a:hlink>
    <a:folHlink>
      <a:srgbClr val="AA008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1611</TotalTime>
  <Words>4488</Words>
  <Application>Microsoft Office PowerPoint</Application>
  <PresentationFormat>Custom</PresentationFormat>
  <Paragraphs>631</Paragraphs>
  <Slides>21</Slides>
  <Notes>21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21</vt:i4>
      </vt:variant>
    </vt:vector>
  </HeadingPairs>
  <TitlesOfParts>
    <vt:vector size="32" baseType="lpstr">
      <vt:lpstr>Arial</vt:lpstr>
      <vt:lpstr>Calibri</vt:lpstr>
      <vt:lpstr>Cantarell</vt:lpstr>
      <vt:lpstr>Liberation Sans</vt:lpstr>
      <vt:lpstr>OpenSymbol</vt:lpstr>
      <vt:lpstr>ProximaNovaA-Regular</vt:lpstr>
      <vt:lpstr>PT Sans</vt:lpstr>
      <vt:lpstr>StarSymbol</vt:lpstr>
      <vt:lpstr>Wingdings</vt:lpstr>
      <vt:lpstr>DNA</vt:lpstr>
      <vt:lpstr>1_Office-Design</vt:lpstr>
      <vt:lpstr>A review of computational approaches to predict Enhancer-Promoter Interaction and Pseudouridine Modification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DNA</dc:title>
  <dc:creator>Sourajyoti Datta</dc:creator>
  <cp:lastModifiedBy>Sourajyoti Datta</cp:lastModifiedBy>
  <cp:revision>99</cp:revision>
  <dcterms:created xsi:type="dcterms:W3CDTF">2019-10-29T14:10:50Z</dcterms:created>
  <dcterms:modified xsi:type="dcterms:W3CDTF">2022-05-29T17:36:39Z</dcterms:modified>
</cp:coreProperties>
</file>